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comments/modernComment_10D_73B6408.xml" ContentType="application/vnd.ms-powerpoint.comments+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comments/modernComment_10F_8A372F8F.xml" ContentType="application/vnd.ms-powerpoint.comments+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32" r:id="rId4"/>
  </p:sldMasterIdLst>
  <p:notesMasterIdLst>
    <p:notesMasterId r:id="rId21"/>
  </p:notesMasterIdLst>
  <p:sldIdLst>
    <p:sldId id="256" r:id="rId5"/>
    <p:sldId id="269" r:id="rId6"/>
    <p:sldId id="259" r:id="rId7"/>
    <p:sldId id="268" r:id="rId8"/>
    <p:sldId id="276" r:id="rId9"/>
    <p:sldId id="271" r:id="rId10"/>
    <p:sldId id="262" r:id="rId11"/>
    <p:sldId id="272" r:id="rId12"/>
    <p:sldId id="265" r:id="rId13"/>
    <p:sldId id="279" r:id="rId14"/>
    <p:sldId id="280" r:id="rId15"/>
    <p:sldId id="275" r:id="rId16"/>
    <p:sldId id="266" r:id="rId17"/>
    <p:sldId id="273" r:id="rId18"/>
    <p:sldId id="264" r:id="rId19"/>
    <p:sldId id="257" r:id="rId2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046AAB51-C56D-6754-6927-43FC0EAF57E3}" name="sarah@gloucesterculture.org.uk" initials="sa" userId="S::urn:spo:guest#sarah@gloucesterculture.org.uk::" providerId="AD"/>
  <p188:author id="{B2CCDF8C-4FD3-E6D7-671A-08C435F33777}" name="Sarah Rawlings" initials="SR" userId="S::sarah@sarahrawlings.co.uk::c554fdaa-f574-4f51-8fee-b222fa333f93" providerId="AD"/>
  <p188:author id="{17B4C1B9-5755-86D6-3BF9-F2BBDAE17494}" name="Ann-Marie Leighton" initials="AL" userId="S::annmarie.leighton@gloucester.gov.uk::11c6c8c5-f13d-4fcc-874f-073bf6066a10" providerId="AD"/>
  <p188:author id="{8CE873F1-CA3E-F351-E653-F4CFC22EDB39}" name="Natalie Simpson" initials="NS" userId="S::natalie.simpson@gloucester.gov.uk::f2d9045d-8cbc-4a10-bcd9-9c8f30ae177c"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0CAA7"/>
    <a:srgbClr val="ED7D31"/>
    <a:srgbClr val="97E4D2"/>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81F860A2-6472-9B3F-1C2E-B405310CF918}" v="4" dt="2025-09-29T11:53:01.836"/>
    <p1510:client id="{DCAC0A28-67AF-A800-8B79-A6447B3BAF2F}" v="1" dt="2025-09-29T11:54:13.817"/>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slideViewPr>
    <p:cSldViewPr snapToGrid="0">
      <p:cViewPr>
        <p:scale>
          <a:sx n="1" d="2"/>
          <a:sy n="1" d="2"/>
        </p:scale>
        <p:origin x="0" y="0"/>
      </p:cViewPr>
      <p:guideLst/>
    </p:cSldViewPr>
  </p:slide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microsoft.com/office/2016/11/relationships/changesInfo" Target="changesInfos/changesInfo1.xml"/><Relationship Id="rId3" Type="http://schemas.openxmlformats.org/officeDocument/2006/relationships/customXml" Target="../customXml/item3.xml"/><Relationship Id="rId21" Type="http://schemas.openxmlformats.org/officeDocument/2006/relationships/notesMaster" Target="notesMasters/notesMaster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viewProps" Target="viewProps.xml"/><Relationship Id="rId28" Type="http://schemas.microsoft.com/office/2018/10/relationships/authors" Target="author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presProps" Target="presProps.xml"/><Relationship Id="rId27" Type="http://schemas.microsoft.com/office/2015/10/relationships/revisionInfo" Target="revisionInfo.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Nicola Salmon" userId="S::nicola.salmon@gloucester.gov.uk::ce045d71-ea48-4a67-b5c6-73ded55f919e" providerId="AD" clId="Web-{2DD1F412-C1DD-A673-2DAE-E920267CC97B}"/>
    <pc:docChg chg="modSld">
      <pc:chgData name="Nicola Salmon" userId="S::nicola.salmon@gloucester.gov.uk::ce045d71-ea48-4a67-b5c6-73ded55f919e" providerId="AD" clId="Web-{2DD1F412-C1DD-A673-2DAE-E920267CC97B}" dt="2025-09-24T15:16:02.274" v="100" actId="20577"/>
      <pc:docMkLst>
        <pc:docMk/>
      </pc:docMkLst>
      <pc:sldChg chg="modSp">
        <pc:chgData name="Nicola Salmon" userId="S::nicola.salmon@gloucester.gov.uk::ce045d71-ea48-4a67-b5c6-73ded55f919e" providerId="AD" clId="Web-{2DD1F412-C1DD-A673-2DAE-E920267CC97B}" dt="2025-09-24T15:14:50.879" v="50" actId="20577"/>
        <pc:sldMkLst>
          <pc:docMk/>
          <pc:sldMk cId="2318872463" sldId="271"/>
        </pc:sldMkLst>
        <pc:spChg chg="mod">
          <ac:chgData name="Nicola Salmon" userId="S::nicola.salmon@gloucester.gov.uk::ce045d71-ea48-4a67-b5c6-73ded55f919e" providerId="AD" clId="Web-{2DD1F412-C1DD-A673-2DAE-E920267CC97B}" dt="2025-09-24T15:14:50.879" v="50" actId="20577"/>
          <ac:spMkLst>
            <pc:docMk/>
            <pc:sldMk cId="2318872463" sldId="271"/>
            <ac:spMk id="13" creationId="{3B8AEBBB-DB08-F672-6B43-8C92FC16E0C7}"/>
          </ac:spMkLst>
        </pc:spChg>
      </pc:sldChg>
      <pc:sldChg chg="modSp">
        <pc:chgData name="Nicola Salmon" userId="S::nicola.salmon@gloucester.gov.uk::ce045d71-ea48-4a67-b5c6-73ded55f919e" providerId="AD" clId="Web-{2DD1F412-C1DD-A673-2DAE-E920267CC97B}" dt="2025-09-24T15:16:02.274" v="100" actId="20577"/>
        <pc:sldMkLst>
          <pc:docMk/>
          <pc:sldMk cId="2475370406" sldId="272"/>
        </pc:sldMkLst>
        <pc:spChg chg="mod">
          <ac:chgData name="Nicola Salmon" userId="S::nicola.salmon@gloucester.gov.uk::ce045d71-ea48-4a67-b5c6-73ded55f919e" providerId="AD" clId="Web-{2DD1F412-C1DD-A673-2DAE-E920267CC97B}" dt="2025-09-24T15:16:02.274" v="100" actId="20577"/>
          <ac:spMkLst>
            <pc:docMk/>
            <pc:sldMk cId="2475370406" sldId="272"/>
            <ac:spMk id="13" creationId="{3B8AEBBB-DB08-F672-6B43-8C92FC16E0C7}"/>
          </ac:spMkLst>
        </pc:spChg>
      </pc:sldChg>
      <pc:sldChg chg="modSp">
        <pc:chgData name="Nicola Salmon" userId="S::nicola.salmon@gloucester.gov.uk::ce045d71-ea48-4a67-b5c6-73ded55f919e" providerId="AD" clId="Web-{2DD1F412-C1DD-A673-2DAE-E920267CC97B}" dt="2025-09-24T15:13:53.204" v="22" actId="14100"/>
        <pc:sldMkLst>
          <pc:docMk/>
          <pc:sldMk cId="1421535706" sldId="276"/>
        </pc:sldMkLst>
        <pc:spChg chg="mod">
          <ac:chgData name="Nicola Salmon" userId="S::nicola.salmon@gloucester.gov.uk::ce045d71-ea48-4a67-b5c6-73ded55f919e" providerId="AD" clId="Web-{2DD1F412-C1DD-A673-2DAE-E920267CC97B}" dt="2025-09-24T15:12:36.510" v="0" actId="14100"/>
          <ac:spMkLst>
            <pc:docMk/>
            <pc:sldMk cId="1421535706" sldId="276"/>
            <ac:spMk id="2" creationId="{C5EBA9E2-F39B-8BE2-FA1F-DD84E33EB657}"/>
          </ac:spMkLst>
        </pc:spChg>
        <pc:spChg chg="mod">
          <ac:chgData name="Nicola Salmon" userId="S::nicola.salmon@gloucester.gov.uk::ce045d71-ea48-4a67-b5c6-73ded55f919e" providerId="AD" clId="Web-{2DD1F412-C1DD-A673-2DAE-E920267CC97B}" dt="2025-09-24T15:13:53.204" v="22" actId="14100"/>
          <ac:spMkLst>
            <pc:docMk/>
            <pc:sldMk cId="1421535706" sldId="276"/>
            <ac:spMk id="31" creationId="{853D8E68-28FE-67F7-EBE6-6FC8E73C85DD}"/>
          </ac:spMkLst>
        </pc:spChg>
      </pc:sldChg>
    </pc:docChg>
  </pc:docChgLst>
  <pc:docChgLst>
    <pc:chgData name="Michelle Cailleux" userId="S::michelle.cailleux@gloucester.gov.uk::0319b27b-a578-48e1-a301-542813b590b3" providerId="AD" clId="Web-{81F860A2-6472-9B3F-1C2E-B405310CF918}"/>
    <pc:docChg chg="modSld">
      <pc:chgData name="Michelle Cailleux" userId="S::michelle.cailleux@gloucester.gov.uk::0319b27b-a578-48e1-a301-542813b590b3" providerId="AD" clId="Web-{81F860A2-6472-9B3F-1C2E-B405310CF918}" dt="2025-09-29T11:53:01.836" v="3" actId="1076"/>
      <pc:docMkLst>
        <pc:docMk/>
      </pc:docMkLst>
      <pc:sldChg chg="addSp delSp modSp">
        <pc:chgData name="Michelle Cailleux" userId="S::michelle.cailleux@gloucester.gov.uk::0319b27b-a578-48e1-a301-542813b590b3" providerId="AD" clId="Web-{81F860A2-6472-9B3F-1C2E-B405310CF918}" dt="2025-09-29T11:53:01.836" v="3" actId="1076"/>
        <pc:sldMkLst>
          <pc:docMk/>
          <pc:sldMk cId="201537189" sldId="256"/>
        </pc:sldMkLst>
        <pc:picChg chg="add mod">
          <ac:chgData name="Michelle Cailleux" userId="S::michelle.cailleux@gloucester.gov.uk::0319b27b-a578-48e1-a301-542813b590b3" providerId="AD" clId="Web-{81F860A2-6472-9B3F-1C2E-B405310CF918}" dt="2025-09-29T11:53:01.836" v="3" actId="1076"/>
          <ac:picMkLst>
            <pc:docMk/>
            <pc:sldMk cId="201537189" sldId="256"/>
            <ac:picMk id="4" creationId="{4C98AD69-F1A9-DC22-FD67-0E5F9D9652F6}"/>
          </ac:picMkLst>
        </pc:picChg>
        <pc:picChg chg="del">
          <ac:chgData name="Michelle Cailleux" userId="S::michelle.cailleux@gloucester.gov.uk::0319b27b-a578-48e1-a301-542813b590b3" providerId="AD" clId="Web-{81F860A2-6472-9B3F-1C2E-B405310CF918}" dt="2025-09-29T11:52:40.461" v="0"/>
          <ac:picMkLst>
            <pc:docMk/>
            <pc:sldMk cId="201537189" sldId="256"/>
            <ac:picMk id="5" creationId="{0C9E9CEA-58A4-14A1-40DE-60E80E7F6EE7}"/>
          </ac:picMkLst>
        </pc:picChg>
      </pc:sldChg>
    </pc:docChg>
  </pc:docChgLst>
  <pc:docChgLst>
    <pc:chgData name="Michelle Cailleux" userId="S::michelle.cailleux@gloucester.gov.uk::0319b27b-a578-48e1-a301-542813b590b3" providerId="AD" clId="Web-{DCAC0A28-67AF-A800-8B79-A6447B3BAF2F}"/>
    <pc:docChg chg="modSld">
      <pc:chgData name="Michelle Cailleux" userId="S::michelle.cailleux@gloucester.gov.uk::0319b27b-a578-48e1-a301-542813b590b3" providerId="AD" clId="Web-{DCAC0A28-67AF-A800-8B79-A6447B3BAF2F}" dt="2025-09-29T11:54:10.958" v="0" actId="20577"/>
      <pc:docMkLst>
        <pc:docMk/>
      </pc:docMkLst>
      <pc:sldChg chg="modSp modCm">
        <pc:chgData name="Michelle Cailleux" userId="S::michelle.cailleux@gloucester.gov.uk::0319b27b-a578-48e1-a301-542813b590b3" providerId="AD" clId="Web-{DCAC0A28-67AF-A800-8B79-A6447B3BAF2F}" dt="2025-09-29T11:54:10.958" v="0" actId="20577"/>
        <pc:sldMkLst>
          <pc:docMk/>
          <pc:sldMk cId="121332744" sldId="269"/>
        </pc:sldMkLst>
        <pc:spChg chg="mod">
          <ac:chgData name="Michelle Cailleux" userId="S::michelle.cailleux@gloucester.gov.uk::0319b27b-a578-48e1-a301-542813b590b3" providerId="AD" clId="Web-{DCAC0A28-67AF-A800-8B79-A6447B3BAF2F}" dt="2025-09-29T11:54:10.958" v="0" actId="20577"/>
          <ac:spMkLst>
            <pc:docMk/>
            <pc:sldMk cId="121332744" sldId="269"/>
            <ac:spMk id="14" creationId="{8684FDB8-C700-65CF-1DD4-2386DF1808D6}"/>
          </ac:spMkLst>
        </pc:spChg>
        <pc:extLst>
          <p:ext xmlns:p="http://schemas.openxmlformats.org/presentationml/2006/main" uri="{D6D511B9-2390-475A-947B-AFAB55BFBCF1}">
            <pc226:cmChg xmlns:pc226="http://schemas.microsoft.com/office/powerpoint/2022/06/main/command" chg="mod">
              <pc226:chgData name="Michelle Cailleux" userId="S::michelle.cailleux@gloucester.gov.uk::0319b27b-a578-48e1-a301-542813b590b3" providerId="AD" clId="Web-{DCAC0A28-67AF-A800-8B79-A6447B3BAF2F}" dt="2025-09-29T11:54:10.958" v="0" actId="20577"/>
              <pc2:cmMkLst xmlns:pc2="http://schemas.microsoft.com/office/powerpoint/2019/9/main/command">
                <pc:docMk/>
                <pc:sldMk cId="121332744" sldId="269"/>
                <pc2:cmMk id="{18DD5BB1-90A2-4E0F-922D-4D0738519E6C}"/>
              </pc2:cmMkLst>
            </pc226:cmChg>
          </p:ext>
        </pc:extLst>
      </pc:sldChg>
    </pc:docChg>
  </pc:docChgLst>
</pc:chgInfo>
</file>

<file path=ppt/comments/modernComment_10D_73B6408.xml><?xml version="1.0" encoding="utf-8"?>
<p188:cmLst xmlns:a="http://schemas.openxmlformats.org/drawingml/2006/main" xmlns:r="http://schemas.openxmlformats.org/officeDocument/2006/relationships" xmlns:p188="http://schemas.microsoft.com/office/powerpoint/2018/8/main">
  <p188:cm id="{18DD5BB1-90A2-4E0F-922D-4D0738519E6C}" authorId="{8CE873F1-CA3E-F351-E653-F4CFC22EDB39}" status="resolved" created="2024-10-22T14:10:11.403" complete="100000">
    <ac:txMkLst xmlns:ac="http://schemas.microsoft.com/office/drawing/2013/main/command">
      <pc:docMk xmlns:pc="http://schemas.microsoft.com/office/powerpoint/2013/main/command"/>
      <pc:sldMk xmlns:pc="http://schemas.microsoft.com/office/powerpoint/2013/main/command" cId="121332744" sldId="269"/>
      <ac:spMk id="14" creationId="{8684FDB8-C700-65CF-1DD4-2386DF1808D6}"/>
      <ac:txMk cp="605" len="14">
        <ac:context len="801" hash="2479896478"/>
      </ac:txMk>
    </ac:txMkLst>
    <p188:pos x="1635512" y="4432609"/>
    <p188:txBody>
      <a:bodyPr/>
      <a:lstStyle/>
      <a:p>
        <a:r>
          <a:rPr lang="en-US"/>
          <a:t>Insert TG email address?</a:t>
        </a:r>
      </a:p>
    </p188:txBody>
  </p188:cm>
</p188:cmLst>
</file>

<file path=ppt/comments/modernComment_10F_8A372F8F.xml><?xml version="1.0" encoding="utf-8"?>
<p188:cmLst xmlns:a="http://schemas.openxmlformats.org/drawingml/2006/main" xmlns:r="http://schemas.openxmlformats.org/officeDocument/2006/relationships" xmlns:p188="http://schemas.microsoft.com/office/powerpoint/2018/8/main">
  <p188:cm id="{B91F6B20-22B1-44CE-9DCE-06E3B51733B1}" authorId="{046AAB51-C56D-6754-6927-43FC0EAF57E3}" status="resolved" created="2024-10-14T09:20:23.910" complete="100000">
    <pc:sldMkLst xmlns:pc="http://schemas.microsoft.com/office/powerpoint/2013/main/command">
      <pc:docMk/>
      <pc:sldMk cId="2318872463" sldId="271"/>
    </pc:sldMkLst>
    <p188:replyLst/>
    <p188:txBody>
      <a:bodyPr/>
      <a:lstStyle/>
      <a:p>
        <a:r>
          <a:rPr lang="en-US"/>
          <a:t>40% shouldn't be first point and what does this mean? Other sources not clear  - does this mean event income or the matched income?</a:t>
        </a:r>
      </a:p>
    </p188:txBody>
  </p188:cm>
</p188:cmLst>
</file>

<file path=ppt/diagrams/colors1.xml><?xml version="1.0" encoding="utf-8"?>
<dgm:colorsDef xmlns:dgm="http://schemas.openxmlformats.org/drawingml/2006/diagram" xmlns:a="http://schemas.openxmlformats.org/drawingml/2006/main" uniqueId="urn:microsoft.com/office/officeart/2005/8/colors/accent0_2">
  <dgm:title val=""/>
  <dgm:desc val=""/>
  <dgm:catLst>
    <dgm:cat type="mainScheme" pri="10200"/>
  </dgm:catLst>
  <dgm:styleLbl name="node0">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lig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l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vennNode1">
    <dgm:fillClrLst meth="repeat">
      <a:schemeClr val="lt1">
        <a:alpha val="50000"/>
      </a:schemeClr>
    </dgm:fillClrLst>
    <dgm:linClrLst meth="repeat">
      <a:schemeClr val="dk2">
        <a:shade val="80000"/>
      </a:schemeClr>
    </dgm:linClrLst>
    <dgm:effectClrLst/>
    <dgm:txLinClrLst/>
    <dgm:txFillClrLst/>
    <dgm:txEffectClrLst/>
  </dgm:styleLbl>
  <dgm:styleLbl name="node2">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3">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4">
    <dgm:fillClrLst meth="repeat">
      <a:schemeClr val="lt1"/>
    </dgm:fillClrLst>
    <dgm:linClrLst meth="repeat">
      <a:schemeClr val="dk2">
        <a:shade val="80000"/>
      </a:schemeClr>
    </dgm:linClrLst>
    <dgm:effectClrLst/>
    <dgm:txLinClrLst/>
    <dgm:txFillClrLst meth="repeat">
      <a:schemeClr val="dk2"/>
    </dgm:txFillClrLst>
    <dgm:txEffectClrLst/>
  </dgm:styleLbl>
  <dgm:styleLbl name="f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align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b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sibTrans1D1">
    <dgm:fillClrLst meth="repeat">
      <a:schemeClr val="dk2"/>
    </dgm:fillClrLst>
    <dgm:linClrLst meth="repeat">
      <a:schemeClr val="dk2"/>
    </dgm:linClrLst>
    <dgm:effectClrLst/>
    <dgm:txLinClrLst/>
    <dgm:txFillClrLst meth="repeat">
      <a:schemeClr val="tx1"/>
    </dgm:txFillClrLst>
    <dgm:txEffectClrLst/>
  </dgm:styleLbl>
  <dgm:styleLbl name="callout">
    <dgm:fillClrLst meth="repeat">
      <a:schemeClr val="dk2"/>
    </dgm:fillClrLst>
    <dgm:linClrLst meth="repeat">
      <a:schemeClr val="dk2"/>
    </dgm:linClrLst>
    <dgm:effectClrLst/>
    <dgm:txLinClrLst/>
    <dgm:txFillClrLst meth="repeat">
      <a:schemeClr val="tx1"/>
    </dgm:txFillClrLst>
    <dgm:txEffectClrLst/>
  </dgm:styleLbl>
  <dgm:styleLbl name="asst0">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2">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3">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4">
    <dgm:fillClrLst meth="repeat">
      <a:schemeClr val="lt1"/>
    </dgm:fillClrLst>
    <dgm:linClrLst meth="repeat">
      <a:schemeClr val="dk2">
        <a:shade val="80000"/>
      </a:schemeClr>
    </dgm:linClrLst>
    <dgm:effectClrLst/>
    <dgm:txLinClrLst/>
    <dgm:txFillClrLst meth="repeat">
      <a:schemeClr val="dk2"/>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dgm:txEffectClrLst/>
  </dgm:styleLbl>
  <dgm:styleLbl name="parChTrans2D2">
    <dgm:fillClrLst meth="repeat">
      <a:schemeClr val="dk2"/>
    </dgm:fillClrLst>
    <dgm:linClrLst meth="repeat">
      <a:schemeClr val="dk2"/>
    </dgm:linClrLst>
    <dgm:effectClrLst/>
    <dgm:txLinClrLst/>
    <dgm:txFillClrLst/>
    <dgm:txEffectClrLst/>
  </dgm:styleLbl>
  <dgm:styleLbl name="parChTrans2D3">
    <dgm:fillClrLst meth="repeat">
      <a:schemeClr val="dk2"/>
    </dgm:fillClrLst>
    <dgm:linClrLst meth="repeat">
      <a:schemeClr val="dk2"/>
    </dgm:linClrLst>
    <dgm:effectClrLst/>
    <dgm:txLinClrLst/>
    <dgm:txFillClrLst/>
    <dgm:txEffectClrLst/>
  </dgm:styleLbl>
  <dgm:styleLbl name="parChTrans2D4">
    <dgm:fillClrLst meth="repeat">
      <a:schemeClr val="dk2"/>
    </dgm:fillClrLst>
    <dgm:linClrLst meth="repeat">
      <a:schemeClr val="dk2"/>
    </dgm:linClrLst>
    <dgm:effectClrLst/>
    <dgm:txLinClrLst/>
    <dgm:txFillClrLst meth="repeat">
      <a:schemeClr val="lt1"/>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con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align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trAlignAcc1">
    <dgm:fillClrLst meth="repeat">
      <a:schemeClr val="dk2">
        <a:alpha val="40000"/>
        <a:tint val="40000"/>
      </a:schemeClr>
    </dgm:fillClrLst>
    <dgm:linClrLst meth="repeat">
      <a:schemeClr val="dk2"/>
    </dgm:linClrLst>
    <dgm:effectClrLst/>
    <dgm:txLinClrLst/>
    <dgm:txFillClrLst meth="repeat">
      <a:schemeClr val="dk2"/>
    </dgm:txFillClrLst>
    <dgm:txEffectClrLst/>
  </dgm:styleLbl>
  <dgm:styleLbl name="b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solidFgAcc1">
    <dgm:fillClrLst meth="repeat">
      <a:schemeClr val="lt1"/>
    </dgm:fillClrLst>
    <dgm:linClrLst meth="repeat">
      <a:schemeClr val="dk2"/>
    </dgm:linClrLst>
    <dgm:effectClrLst/>
    <dgm:txLinClrLst/>
    <dgm:txFillClrLst meth="repeat">
      <a:schemeClr val="dk2"/>
    </dgm:txFillClrLst>
    <dgm:txEffectClrLst/>
  </dgm:styleLbl>
  <dgm:styleLbl name="solidAlignAcc1">
    <dgm:fillClrLst meth="repeat">
      <a:schemeClr val="lt1"/>
    </dgm:fillClrLst>
    <dgm:linClrLst meth="repeat">
      <a:schemeClr val="dk2"/>
    </dgm:linClrLst>
    <dgm:effectClrLst/>
    <dgm:txLinClrLst/>
    <dgm:txFillClrLst meth="repeat">
      <a:schemeClr val="dk2"/>
    </dgm:txFillClrLst>
    <dgm:txEffectClrLst/>
  </dgm:styleLbl>
  <dgm:styleLbl name="solidBgAcc1">
    <dgm:fillClrLst meth="repeat">
      <a:schemeClr val="lt1"/>
    </dgm:fillClrLst>
    <dgm:linClrLst meth="repeat">
      <a:schemeClr val="dk2"/>
    </dgm:linClrLst>
    <dgm:effectClrLst/>
    <dgm:txLinClrLst/>
    <dgm:txFillClrLst meth="repeat">
      <a:schemeClr val="dk2"/>
    </dgm:txFillClrLst>
    <dgm:txEffectClrLst/>
  </dgm:styleLbl>
  <dgm:styleLbl name="f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align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b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fgAcc0">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2">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3">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4">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2"/>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2"/>
    </dgm:txFillClrLst>
    <dgm:txEffectClrLst/>
  </dgm:styleLbl>
  <dgm:styleLbl name="fgShp">
    <dgm:fillClrLst meth="repeat">
      <a:schemeClr val="dk2">
        <a:tint val="60000"/>
      </a:schemeClr>
    </dgm:fillClrLst>
    <dgm:linClrLst meth="repeat">
      <a:schemeClr val="lt1"/>
    </dgm:linClrLst>
    <dgm:effectClrLst/>
    <dgm:txLinClrLst/>
    <dgm:txFillClrLst meth="repeat">
      <a:schemeClr val="dk2"/>
    </dgm:txFillClrLst>
    <dgm:txEffectClrLst/>
  </dgm:styleLbl>
  <dgm:styleLbl name="revTx">
    <dgm:fillClrLst meth="repeat">
      <a:schemeClr val="lt1">
        <a:alpha val="0"/>
      </a:schemeClr>
    </dgm:fillClrLst>
    <dgm:linClrLst meth="repeat">
      <a:schemeClr val="dk2">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D364B70-D86D-464E-BFC1-31902195927C}" type="doc">
      <dgm:prSet loTypeId="urn:microsoft.com/office/officeart/2008/layout/LinedList" loCatId="list" qsTypeId="urn:microsoft.com/office/officeart/2005/8/quickstyle/simple1" qsCatId="simple" csTypeId="urn:microsoft.com/office/officeart/2005/8/colors/accent0_2" csCatId="mainScheme" phldr="1"/>
      <dgm:spPr/>
      <dgm:t>
        <a:bodyPr/>
        <a:lstStyle/>
        <a:p>
          <a:endParaRPr lang="en-US"/>
        </a:p>
      </dgm:t>
    </dgm:pt>
    <dgm:pt modelId="{A49BCB91-7855-4BF8-8647-1E730AC77F3B}">
      <dgm:prSet/>
      <dgm:spPr/>
      <dgm:t>
        <a:bodyPr/>
        <a:lstStyle/>
        <a:p>
          <a:pPr rtl="0"/>
          <a:r>
            <a:rPr lang="en-GB" b="1" dirty="0">
              <a:latin typeface="Microsoft Sans Serif"/>
              <a:ea typeface="Microsoft Sans Serif"/>
              <a:cs typeface="Arial"/>
            </a:rPr>
            <a:t> This fund will support projects that are representative of Gloucester’s communities, stories, styles and art forms. It is important to show how a project is connected to the community you are working with. </a:t>
          </a:r>
        </a:p>
      </dgm:t>
    </dgm:pt>
    <dgm:pt modelId="{29905EFC-8EB1-4B0C-A484-E4BF352F5087}" type="parTrans" cxnId="{AD0024D2-43AD-4D6E-93BD-B60D9AEAC948}">
      <dgm:prSet/>
      <dgm:spPr/>
      <dgm:t>
        <a:bodyPr/>
        <a:lstStyle/>
        <a:p>
          <a:endParaRPr lang="en-US"/>
        </a:p>
      </dgm:t>
    </dgm:pt>
    <dgm:pt modelId="{0FE2EB15-8A9E-40DA-BA05-1E3C99515378}" type="sibTrans" cxnId="{AD0024D2-43AD-4D6E-93BD-B60D9AEAC948}">
      <dgm:prSet/>
      <dgm:spPr/>
      <dgm:t>
        <a:bodyPr/>
        <a:lstStyle/>
        <a:p>
          <a:endParaRPr lang="en-US"/>
        </a:p>
      </dgm:t>
    </dgm:pt>
    <dgm:pt modelId="{C2B20852-7BA4-42E1-8A23-9159C4EDE84D}">
      <dgm:prSet/>
      <dgm:spPr/>
      <dgm:t>
        <a:bodyPr/>
        <a:lstStyle/>
        <a:p>
          <a:pPr rtl="0"/>
          <a:r>
            <a:rPr lang="en-GB" b="0" dirty="0">
              <a:latin typeface="Microsoft Sans Serif"/>
              <a:ea typeface="Microsoft Sans Serif"/>
              <a:cs typeface="Arial"/>
            </a:rPr>
            <a:t>Our Animate: Grow fund is a pot of £69,000 for applications from £1,001 to £12,000 to develop existing or new events and activities in your community. </a:t>
          </a:r>
          <a:r>
            <a:rPr lang="en-GB" b="0" dirty="0">
              <a:solidFill>
                <a:srgbClr val="000000"/>
              </a:solidFill>
              <a:latin typeface="Microsoft Sans Serif"/>
              <a:ea typeface="Microsoft Sans Serif"/>
              <a:cs typeface="Calibri"/>
            </a:rPr>
            <a:t>We encourage you to apply only for the amount of funding you need to make your project successful</a:t>
          </a:r>
          <a:r>
            <a:rPr lang="en-GB" b="0" dirty="0">
              <a:latin typeface="Microsoft Sans Serif"/>
              <a:ea typeface="Microsoft Sans Serif"/>
              <a:cs typeface="Arial"/>
            </a:rPr>
            <a:t>. Please note that all applications of £5,001 and above need to have match funding of 40%. All applications of £5,000 and below do not require match funding. </a:t>
          </a:r>
        </a:p>
      </dgm:t>
    </dgm:pt>
    <dgm:pt modelId="{A267F71A-1083-4E81-AE94-4F4374BB37AF}" type="parTrans" cxnId="{BC3ACBBA-0A39-4C52-BE13-9381144EE937}">
      <dgm:prSet/>
      <dgm:spPr/>
      <dgm:t>
        <a:bodyPr/>
        <a:lstStyle/>
        <a:p>
          <a:endParaRPr lang="en-US"/>
        </a:p>
      </dgm:t>
    </dgm:pt>
    <dgm:pt modelId="{0104A8EC-BEEE-422E-88E3-EFBFC4EB2FD7}" type="sibTrans" cxnId="{BC3ACBBA-0A39-4C52-BE13-9381144EE937}">
      <dgm:prSet/>
      <dgm:spPr/>
      <dgm:t>
        <a:bodyPr/>
        <a:lstStyle/>
        <a:p>
          <a:endParaRPr lang="en-US"/>
        </a:p>
      </dgm:t>
    </dgm:pt>
    <dgm:pt modelId="{A18EECED-BB28-45AE-A60F-A9D2D0C72777}">
      <dgm:prSet/>
      <dgm:spPr/>
      <dgm:t>
        <a:bodyPr/>
        <a:lstStyle/>
        <a:p>
          <a:pPr rtl="0"/>
          <a:r>
            <a:rPr lang="en-GB" b="1" strike="noStrike" dirty="0">
              <a:latin typeface="Microsoft Sans Serif"/>
              <a:ea typeface="Microsoft Sans Serif"/>
              <a:cs typeface="Arial"/>
            </a:rPr>
            <a:t>Only</a:t>
          </a:r>
          <a:r>
            <a:rPr lang="en-GB" b="1" dirty="0">
              <a:latin typeface="Microsoft Sans Serif"/>
              <a:ea typeface="Microsoft Sans Serif"/>
              <a:cs typeface="Arial"/>
            </a:rPr>
            <a:t> one application may be considered per organisation. We will also consider applications where an organisation may be mentioned as a partner on multiple projects and have also applied individually.</a:t>
          </a:r>
        </a:p>
      </dgm:t>
    </dgm:pt>
    <dgm:pt modelId="{B16734EB-80D9-4D81-87ED-C50BB477B852}" type="parTrans" cxnId="{9935954F-9351-4E06-AEC3-3605167E357E}">
      <dgm:prSet/>
      <dgm:spPr/>
      <dgm:t>
        <a:bodyPr/>
        <a:lstStyle/>
        <a:p>
          <a:endParaRPr lang="en-US"/>
        </a:p>
      </dgm:t>
    </dgm:pt>
    <dgm:pt modelId="{2609AE38-E7B0-4B80-8E8F-E608E6616DBD}" type="sibTrans" cxnId="{9935954F-9351-4E06-AEC3-3605167E357E}">
      <dgm:prSet/>
      <dgm:spPr/>
      <dgm:t>
        <a:bodyPr/>
        <a:lstStyle/>
        <a:p>
          <a:endParaRPr lang="en-US"/>
        </a:p>
      </dgm:t>
    </dgm:pt>
    <dgm:pt modelId="{850BF7A9-5501-4CEA-83C2-1352D32301B9}" type="pres">
      <dgm:prSet presAssocID="{FD364B70-D86D-464E-BFC1-31902195927C}" presName="vert0" presStyleCnt="0">
        <dgm:presLayoutVars>
          <dgm:dir/>
          <dgm:animOne val="branch"/>
          <dgm:animLvl val="lvl"/>
        </dgm:presLayoutVars>
      </dgm:prSet>
      <dgm:spPr/>
    </dgm:pt>
    <dgm:pt modelId="{7774C4AC-F5FB-40A3-AB51-24A656229FA5}" type="pres">
      <dgm:prSet presAssocID="{A49BCB91-7855-4BF8-8647-1E730AC77F3B}" presName="thickLine" presStyleLbl="alignNode1" presStyleIdx="0" presStyleCnt="3"/>
      <dgm:spPr/>
    </dgm:pt>
    <dgm:pt modelId="{D8785ACB-68F4-4D9F-A390-F833D0421DB7}" type="pres">
      <dgm:prSet presAssocID="{A49BCB91-7855-4BF8-8647-1E730AC77F3B}" presName="horz1" presStyleCnt="0"/>
      <dgm:spPr/>
    </dgm:pt>
    <dgm:pt modelId="{64B91013-FE19-4A6E-B100-0E35C5EA6CFF}" type="pres">
      <dgm:prSet presAssocID="{A49BCB91-7855-4BF8-8647-1E730AC77F3B}" presName="tx1" presStyleLbl="revTx" presStyleIdx="0" presStyleCnt="3"/>
      <dgm:spPr/>
    </dgm:pt>
    <dgm:pt modelId="{070A5958-A826-47AD-B2BA-C2E1EF090E47}" type="pres">
      <dgm:prSet presAssocID="{A49BCB91-7855-4BF8-8647-1E730AC77F3B}" presName="vert1" presStyleCnt="0"/>
      <dgm:spPr/>
    </dgm:pt>
    <dgm:pt modelId="{0475E4D2-F4B5-4E4F-99EA-499710D88ACE}" type="pres">
      <dgm:prSet presAssocID="{C2B20852-7BA4-42E1-8A23-9159C4EDE84D}" presName="thickLine" presStyleLbl="alignNode1" presStyleIdx="1" presStyleCnt="3"/>
      <dgm:spPr/>
    </dgm:pt>
    <dgm:pt modelId="{996151E4-AD09-4435-8A28-A06AB7CFE4A4}" type="pres">
      <dgm:prSet presAssocID="{C2B20852-7BA4-42E1-8A23-9159C4EDE84D}" presName="horz1" presStyleCnt="0"/>
      <dgm:spPr/>
    </dgm:pt>
    <dgm:pt modelId="{336526F9-8FEF-471C-A06B-7F19A831AAB7}" type="pres">
      <dgm:prSet presAssocID="{C2B20852-7BA4-42E1-8A23-9159C4EDE84D}" presName="tx1" presStyleLbl="revTx" presStyleIdx="1" presStyleCnt="3"/>
      <dgm:spPr/>
    </dgm:pt>
    <dgm:pt modelId="{2E1B285B-2A59-4527-A7A1-AB1E5BD648A3}" type="pres">
      <dgm:prSet presAssocID="{C2B20852-7BA4-42E1-8A23-9159C4EDE84D}" presName="vert1" presStyleCnt="0"/>
      <dgm:spPr/>
    </dgm:pt>
    <dgm:pt modelId="{FF0615D1-A0B4-433E-B4F1-6DB8B50D9641}" type="pres">
      <dgm:prSet presAssocID="{A18EECED-BB28-45AE-A60F-A9D2D0C72777}" presName="thickLine" presStyleLbl="alignNode1" presStyleIdx="2" presStyleCnt="3"/>
      <dgm:spPr/>
    </dgm:pt>
    <dgm:pt modelId="{3E24DE66-7B35-45C2-8348-71D0E637DCF8}" type="pres">
      <dgm:prSet presAssocID="{A18EECED-BB28-45AE-A60F-A9D2D0C72777}" presName="horz1" presStyleCnt="0"/>
      <dgm:spPr/>
    </dgm:pt>
    <dgm:pt modelId="{F74D2EFB-315C-4539-AE94-5DCD43BB0BB5}" type="pres">
      <dgm:prSet presAssocID="{A18EECED-BB28-45AE-A60F-A9D2D0C72777}" presName="tx1" presStyleLbl="revTx" presStyleIdx="2" presStyleCnt="3"/>
      <dgm:spPr/>
    </dgm:pt>
    <dgm:pt modelId="{FF557BD2-306F-4495-9798-314EEDFE9774}" type="pres">
      <dgm:prSet presAssocID="{A18EECED-BB28-45AE-A60F-A9D2D0C72777}" presName="vert1" presStyleCnt="0"/>
      <dgm:spPr/>
    </dgm:pt>
  </dgm:ptLst>
  <dgm:cxnLst>
    <dgm:cxn modelId="{DBC50A07-312B-4C32-B23A-4EE12D750CC2}" type="presOf" srcId="{FD364B70-D86D-464E-BFC1-31902195927C}" destId="{850BF7A9-5501-4CEA-83C2-1352D32301B9}" srcOrd="0" destOrd="0" presId="urn:microsoft.com/office/officeart/2008/layout/LinedList"/>
    <dgm:cxn modelId="{AC639F5E-8F3B-4E8F-A11F-03F1521D6AC6}" type="presOf" srcId="{A18EECED-BB28-45AE-A60F-A9D2D0C72777}" destId="{F74D2EFB-315C-4539-AE94-5DCD43BB0BB5}" srcOrd="0" destOrd="0" presId="urn:microsoft.com/office/officeart/2008/layout/LinedList"/>
    <dgm:cxn modelId="{9935954F-9351-4E06-AEC3-3605167E357E}" srcId="{FD364B70-D86D-464E-BFC1-31902195927C}" destId="{A18EECED-BB28-45AE-A60F-A9D2D0C72777}" srcOrd="2" destOrd="0" parTransId="{B16734EB-80D9-4D81-87ED-C50BB477B852}" sibTransId="{2609AE38-E7B0-4B80-8E8F-E608E6616DBD}"/>
    <dgm:cxn modelId="{EB43308A-A295-4649-889D-0D7DE673BBB9}" type="presOf" srcId="{C2B20852-7BA4-42E1-8A23-9159C4EDE84D}" destId="{336526F9-8FEF-471C-A06B-7F19A831AAB7}" srcOrd="0" destOrd="0" presId="urn:microsoft.com/office/officeart/2008/layout/LinedList"/>
    <dgm:cxn modelId="{BC3ACBBA-0A39-4C52-BE13-9381144EE937}" srcId="{FD364B70-D86D-464E-BFC1-31902195927C}" destId="{C2B20852-7BA4-42E1-8A23-9159C4EDE84D}" srcOrd="1" destOrd="0" parTransId="{A267F71A-1083-4E81-AE94-4F4374BB37AF}" sibTransId="{0104A8EC-BEEE-422E-88E3-EFBFC4EB2FD7}"/>
    <dgm:cxn modelId="{AD0024D2-43AD-4D6E-93BD-B60D9AEAC948}" srcId="{FD364B70-D86D-464E-BFC1-31902195927C}" destId="{A49BCB91-7855-4BF8-8647-1E730AC77F3B}" srcOrd="0" destOrd="0" parTransId="{29905EFC-8EB1-4B0C-A484-E4BF352F5087}" sibTransId="{0FE2EB15-8A9E-40DA-BA05-1E3C99515378}"/>
    <dgm:cxn modelId="{C8413DD8-DEE7-4A1B-92E2-AEF68908BCCB}" type="presOf" srcId="{A49BCB91-7855-4BF8-8647-1E730AC77F3B}" destId="{64B91013-FE19-4A6E-B100-0E35C5EA6CFF}" srcOrd="0" destOrd="0" presId="urn:microsoft.com/office/officeart/2008/layout/LinedList"/>
    <dgm:cxn modelId="{FE4078D1-D111-437D-ABD6-19C59FC32A60}" type="presParOf" srcId="{850BF7A9-5501-4CEA-83C2-1352D32301B9}" destId="{7774C4AC-F5FB-40A3-AB51-24A656229FA5}" srcOrd="0" destOrd="0" presId="urn:microsoft.com/office/officeart/2008/layout/LinedList"/>
    <dgm:cxn modelId="{6714127D-E57F-4FC9-A352-F6B0A4516BD9}" type="presParOf" srcId="{850BF7A9-5501-4CEA-83C2-1352D32301B9}" destId="{D8785ACB-68F4-4D9F-A390-F833D0421DB7}" srcOrd="1" destOrd="0" presId="urn:microsoft.com/office/officeart/2008/layout/LinedList"/>
    <dgm:cxn modelId="{50B382EC-F38A-4E23-A2A6-FD107AC5A620}" type="presParOf" srcId="{D8785ACB-68F4-4D9F-A390-F833D0421DB7}" destId="{64B91013-FE19-4A6E-B100-0E35C5EA6CFF}" srcOrd="0" destOrd="0" presId="urn:microsoft.com/office/officeart/2008/layout/LinedList"/>
    <dgm:cxn modelId="{3A1E93D6-0C11-4D8F-933A-F05F9381941D}" type="presParOf" srcId="{D8785ACB-68F4-4D9F-A390-F833D0421DB7}" destId="{070A5958-A826-47AD-B2BA-C2E1EF090E47}" srcOrd="1" destOrd="0" presId="urn:microsoft.com/office/officeart/2008/layout/LinedList"/>
    <dgm:cxn modelId="{82AEF1A7-D8C7-4A30-AC98-4B6B98AF9965}" type="presParOf" srcId="{850BF7A9-5501-4CEA-83C2-1352D32301B9}" destId="{0475E4D2-F4B5-4E4F-99EA-499710D88ACE}" srcOrd="2" destOrd="0" presId="urn:microsoft.com/office/officeart/2008/layout/LinedList"/>
    <dgm:cxn modelId="{5E8EA461-57B0-49EF-BE46-5E1E5ADD90A3}" type="presParOf" srcId="{850BF7A9-5501-4CEA-83C2-1352D32301B9}" destId="{996151E4-AD09-4435-8A28-A06AB7CFE4A4}" srcOrd="3" destOrd="0" presId="urn:microsoft.com/office/officeart/2008/layout/LinedList"/>
    <dgm:cxn modelId="{130E30D3-3B77-4EC7-9655-39BBC502D6E1}" type="presParOf" srcId="{996151E4-AD09-4435-8A28-A06AB7CFE4A4}" destId="{336526F9-8FEF-471C-A06B-7F19A831AAB7}" srcOrd="0" destOrd="0" presId="urn:microsoft.com/office/officeart/2008/layout/LinedList"/>
    <dgm:cxn modelId="{735E58DC-6537-4CDB-9E6F-5742ADB65777}" type="presParOf" srcId="{996151E4-AD09-4435-8A28-A06AB7CFE4A4}" destId="{2E1B285B-2A59-4527-A7A1-AB1E5BD648A3}" srcOrd="1" destOrd="0" presId="urn:microsoft.com/office/officeart/2008/layout/LinedList"/>
    <dgm:cxn modelId="{5B5036C2-171A-48B7-AA3B-1FD725A6371A}" type="presParOf" srcId="{850BF7A9-5501-4CEA-83C2-1352D32301B9}" destId="{FF0615D1-A0B4-433E-B4F1-6DB8B50D9641}" srcOrd="4" destOrd="0" presId="urn:microsoft.com/office/officeart/2008/layout/LinedList"/>
    <dgm:cxn modelId="{F7F0A9DA-5D1B-4E83-9145-33A929BCE5E4}" type="presParOf" srcId="{850BF7A9-5501-4CEA-83C2-1352D32301B9}" destId="{3E24DE66-7B35-45C2-8348-71D0E637DCF8}" srcOrd="5" destOrd="0" presId="urn:microsoft.com/office/officeart/2008/layout/LinedList"/>
    <dgm:cxn modelId="{6EF4D8AD-C7E5-4FB2-9F89-B02B12EF6F13}" type="presParOf" srcId="{3E24DE66-7B35-45C2-8348-71D0E637DCF8}" destId="{F74D2EFB-315C-4539-AE94-5DCD43BB0BB5}" srcOrd="0" destOrd="0" presId="urn:microsoft.com/office/officeart/2008/layout/LinedList"/>
    <dgm:cxn modelId="{6B87F3E5-57C1-4F1F-B9FB-CF1CBD112F3A}" type="presParOf" srcId="{3E24DE66-7B35-45C2-8348-71D0E637DCF8}" destId="{FF557BD2-306F-4495-9798-314EEDFE9774}" srcOrd="1"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774C4AC-F5FB-40A3-AB51-24A656229FA5}">
      <dsp:nvSpPr>
        <dsp:cNvPr id="0" name=""/>
        <dsp:cNvSpPr/>
      </dsp:nvSpPr>
      <dsp:spPr>
        <a:xfrm>
          <a:off x="0" y="2687"/>
          <a:ext cx="6263640" cy="0"/>
        </a:xfrm>
        <a:prstGeom prst="line">
          <a:avLst/>
        </a:prstGeom>
        <a:solidFill>
          <a:schemeClr val="lt1">
            <a:hueOff val="0"/>
            <a:satOff val="0"/>
            <a:lumOff val="0"/>
            <a:alphaOff val="0"/>
          </a:schemeClr>
        </a:solidFill>
        <a:ln w="12700" cap="flat" cmpd="sng" algn="ctr">
          <a:solidFill>
            <a:schemeClr val="dk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64B91013-FE19-4A6E-B100-0E35C5EA6CFF}">
      <dsp:nvSpPr>
        <dsp:cNvPr id="0" name=""/>
        <dsp:cNvSpPr/>
      </dsp:nvSpPr>
      <dsp:spPr>
        <a:xfrm>
          <a:off x="0" y="2687"/>
          <a:ext cx="6263640" cy="183310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4770" tIns="64770" rIns="64770" bIns="64770" numCol="1" spcCol="1270" anchor="t" anchorCtr="0">
          <a:noAutofit/>
        </a:bodyPr>
        <a:lstStyle/>
        <a:p>
          <a:pPr marL="0" lvl="0" indent="0" algn="l" defTabSz="755650" rtl="0">
            <a:lnSpc>
              <a:spcPct val="90000"/>
            </a:lnSpc>
            <a:spcBef>
              <a:spcPct val="0"/>
            </a:spcBef>
            <a:spcAft>
              <a:spcPct val="35000"/>
            </a:spcAft>
            <a:buNone/>
          </a:pPr>
          <a:r>
            <a:rPr lang="en-GB" sz="1700" b="1" kern="1200" dirty="0">
              <a:latin typeface="Microsoft Sans Serif"/>
              <a:ea typeface="Microsoft Sans Serif"/>
              <a:cs typeface="Arial"/>
            </a:rPr>
            <a:t> This fund will support projects that are representative of Gloucester’s communities, stories, styles and art forms. It is important to show how a project is connected to the community you are working with. </a:t>
          </a:r>
        </a:p>
      </dsp:txBody>
      <dsp:txXfrm>
        <a:off x="0" y="2687"/>
        <a:ext cx="6263640" cy="1833104"/>
      </dsp:txXfrm>
    </dsp:sp>
    <dsp:sp modelId="{0475E4D2-F4B5-4E4F-99EA-499710D88ACE}">
      <dsp:nvSpPr>
        <dsp:cNvPr id="0" name=""/>
        <dsp:cNvSpPr/>
      </dsp:nvSpPr>
      <dsp:spPr>
        <a:xfrm>
          <a:off x="0" y="1835791"/>
          <a:ext cx="6263640" cy="0"/>
        </a:xfrm>
        <a:prstGeom prst="line">
          <a:avLst/>
        </a:prstGeom>
        <a:solidFill>
          <a:schemeClr val="lt1">
            <a:hueOff val="0"/>
            <a:satOff val="0"/>
            <a:lumOff val="0"/>
            <a:alphaOff val="0"/>
          </a:schemeClr>
        </a:solidFill>
        <a:ln w="12700" cap="flat" cmpd="sng" algn="ctr">
          <a:solidFill>
            <a:schemeClr val="dk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336526F9-8FEF-471C-A06B-7F19A831AAB7}">
      <dsp:nvSpPr>
        <dsp:cNvPr id="0" name=""/>
        <dsp:cNvSpPr/>
      </dsp:nvSpPr>
      <dsp:spPr>
        <a:xfrm>
          <a:off x="0" y="1835791"/>
          <a:ext cx="6263640" cy="183310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4770" tIns="64770" rIns="64770" bIns="64770" numCol="1" spcCol="1270" anchor="t" anchorCtr="0">
          <a:noAutofit/>
        </a:bodyPr>
        <a:lstStyle/>
        <a:p>
          <a:pPr marL="0" lvl="0" indent="0" algn="l" defTabSz="755650" rtl="0">
            <a:lnSpc>
              <a:spcPct val="90000"/>
            </a:lnSpc>
            <a:spcBef>
              <a:spcPct val="0"/>
            </a:spcBef>
            <a:spcAft>
              <a:spcPct val="35000"/>
            </a:spcAft>
            <a:buNone/>
          </a:pPr>
          <a:r>
            <a:rPr lang="en-GB" sz="1700" b="0" kern="1200" dirty="0">
              <a:latin typeface="Microsoft Sans Serif"/>
              <a:ea typeface="Microsoft Sans Serif"/>
              <a:cs typeface="Arial"/>
            </a:rPr>
            <a:t>Our Animate: Grow fund is a pot of £69,000 for applications from £1,001 to £12,000 to develop existing or new events and activities in your community. </a:t>
          </a:r>
          <a:r>
            <a:rPr lang="en-GB" sz="1700" b="0" kern="1200" dirty="0">
              <a:solidFill>
                <a:srgbClr val="000000"/>
              </a:solidFill>
              <a:latin typeface="Microsoft Sans Serif"/>
              <a:ea typeface="Microsoft Sans Serif"/>
              <a:cs typeface="Calibri"/>
            </a:rPr>
            <a:t>We encourage you to apply only for the amount of funding you need to make your project successful</a:t>
          </a:r>
          <a:r>
            <a:rPr lang="en-GB" sz="1700" b="0" kern="1200" dirty="0">
              <a:latin typeface="Microsoft Sans Serif"/>
              <a:ea typeface="Microsoft Sans Serif"/>
              <a:cs typeface="Arial"/>
            </a:rPr>
            <a:t>. Please note that all applications of £5,001 and above need to have match funding of 40%. All applications of £5,000 and below do not require match funding. </a:t>
          </a:r>
        </a:p>
      </dsp:txBody>
      <dsp:txXfrm>
        <a:off x="0" y="1835791"/>
        <a:ext cx="6263640" cy="1833104"/>
      </dsp:txXfrm>
    </dsp:sp>
    <dsp:sp modelId="{FF0615D1-A0B4-433E-B4F1-6DB8B50D9641}">
      <dsp:nvSpPr>
        <dsp:cNvPr id="0" name=""/>
        <dsp:cNvSpPr/>
      </dsp:nvSpPr>
      <dsp:spPr>
        <a:xfrm>
          <a:off x="0" y="3668896"/>
          <a:ext cx="6263640" cy="0"/>
        </a:xfrm>
        <a:prstGeom prst="line">
          <a:avLst/>
        </a:prstGeom>
        <a:solidFill>
          <a:schemeClr val="lt1">
            <a:hueOff val="0"/>
            <a:satOff val="0"/>
            <a:lumOff val="0"/>
            <a:alphaOff val="0"/>
          </a:schemeClr>
        </a:solidFill>
        <a:ln w="12700" cap="flat" cmpd="sng" algn="ctr">
          <a:solidFill>
            <a:schemeClr val="dk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F74D2EFB-315C-4539-AE94-5DCD43BB0BB5}">
      <dsp:nvSpPr>
        <dsp:cNvPr id="0" name=""/>
        <dsp:cNvSpPr/>
      </dsp:nvSpPr>
      <dsp:spPr>
        <a:xfrm>
          <a:off x="0" y="3668896"/>
          <a:ext cx="6263640" cy="183310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4770" tIns="64770" rIns="64770" bIns="64770" numCol="1" spcCol="1270" anchor="t" anchorCtr="0">
          <a:noAutofit/>
        </a:bodyPr>
        <a:lstStyle/>
        <a:p>
          <a:pPr marL="0" lvl="0" indent="0" algn="l" defTabSz="755650" rtl="0">
            <a:lnSpc>
              <a:spcPct val="90000"/>
            </a:lnSpc>
            <a:spcBef>
              <a:spcPct val="0"/>
            </a:spcBef>
            <a:spcAft>
              <a:spcPct val="35000"/>
            </a:spcAft>
            <a:buNone/>
          </a:pPr>
          <a:r>
            <a:rPr lang="en-GB" sz="1700" b="1" strike="noStrike" kern="1200" dirty="0">
              <a:latin typeface="Microsoft Sans Serif"/>
              <a:ea typeface="Microsoft Sans Serif"/>
              <a:cs typeface="Arial"/>
            </a:rPr>
            <a:t>Only</a:t>
          </a:r>
          <a:r>
            <a:rPr lang="en-GB" sz="1700" b="1" kern="1200" dirty="0">
              <a:latin typeface="Microsoft Sans Serif"/>
              <a:ea typeface="Microsoft Sans Serif"/>
              <a:cs typeface="Arial"/>
            </a:rPr>
            <a:t> one application may be considered per organisation. We will also consider applications where an organisation may be mentioned as a partner on multiple projects and have also applied individually.</a:t>
          </a:r>
        </a:p>
      </dsp:txBody>
      <dsp:txXfrm>
        <a:off x="0" y="3668896"/>
        <a:ext cx="6263640" cy="1833104"/>
      </dsp:txXfrm>
    </dsp:sp>
  </dsp:spTree>
</dsp:drawing>
</file>

<file path=ppt/diagrams/layout1.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DE062B2-965B-4411-8F4C-D972696B624F}" type="datetimeFigureOut">
              <a:rPr lang="en-GB" smtClean="0"/>
              <a:t>29/09/2025</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88922C6-1CCE-4FAB-BFA4-2ED2B208FFE0}" type="slidenum">
              <a:rPr lang="en-GB" smtClean="0"/>
              <a:t>‹#›</a:t>
            </a:fld>
            <a:endParaRPr lang="en-GB"/>
          </a:p>
        </p:txBody>
      </p:sp>
    </p:spTree>
    <p:extLst>
      <p:ext uri="{BB962C8B-B14F-4D97-AF65-F5344CB8AC3E}">
        <p14:creationId xmlns:p14="http://schemas.microsoft.com/office/powerpoint/2010/main" val="306697398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A88922C6-1CCE-4FAB-BFA4-2ED2B208FFE0}" type="slidenum">
              <a:rPr lang="en-GB" smtClean="0"/>
              <a:t>9</a:t>
            </a:fld>
            <a:endParaRPr lang="en-GB"/>
          </a:p>
        </p:txBody>
      </p:sp>
    </p:spTree>
    <p:extLst>
      <p:ext uri="{BB962C8B-B14F-4D97-AF65-F5344CB8AC3E}">
        <p14:creationId xmlns:p14="http://schemas.microsoft.com/office/powerpoint/2010/main" val="61189408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A88922C6-1CCE-4FAB-BFA4-2ED2B208FFE0}" type="slidenum">
              <a:rPr lang="en-GB" smtClean="0"/>
              <a:t>10</a:t>
            </a:fld>
            <a:endParaRPr lang="en-GB"/>
          </a:p>
        </p:txBody>
      </p:sp>
    </p:spTree>
    <p:extLst>
      <p:ext uri="{BB962C8B-B14F-4D97-AF65-F5344CB8AC3E}">
        <p14:creationId xmlns:p14="http://schemas.microsoft.com/office/powerpoint/2010/main" val="198211185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A88922C6-1CCE-4FAB-BFA4-2ED2B208FFE0}" type="slidenum">
              <a:rPr lang="en-GB" smtClean="0"/>
              <a:t>11</a:t>
            </a:fld>
            <a:endParaRPr lang="en-GB"/>
          </a:p>
        </p:txBody>
      </p:sp>
    </p:spTree>
    <p:extLst>
      <p:ext uri="{BB962C8B-B14F-4D97-AF65-F5344CB8AC3E}">
        <p14:creationId xmlns:p14="http://schemas.microsoft.com/office/powerpoint/2010/main" val="337441375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A88922C6-1CCE-4FAB-BFA4-2ED2B208FFE0}" type="slidenum">
              <a:rPr lang="en-GB" smtClean="0"/>
              <a:t>12</a:t>
            </a:fld>
            <a:endParaRPr lang="en-GB"/>
          </a:p>
        </p:txBody>
      </p:sp>
    </p:spTree>
    <p:extLst>
      <p:ext uri="{BB962C8B-B14F-4D97-AF65-F5344CB8AC3E}">
        <p14:creationId xmlns:p14="http://schemas.microsoft.com/office/powerpoint/2010/main" val="198211185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A88922C6-1CCE-4FAB-BFA4-2ED2B208FFE0}" type="slidenum">
              <a:rPr lang="en-GB" smtClean="0"/>
              <a:t>16</a:t>
            </a:fld>
            <a:endParaRPr lang="en-GB"/>
          </a:p>
        </p:txBody>
      </p:sp>
    </p:spTree>
    <p:extLst>
      <p:ext uri="{BB962C8B-B14F-4D97-AF65-F5344CB8AC3E}">
        <p14:creationId xmlns:p14="http://schemas.microsoft.com/office/powerpoint/2010/main" val="404618748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C6C315-E597-86C7-1062-6238DC50E82D}"/>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366EC38E-1C04-0458-35F8-500C381D9401}"/>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2A4A2E07-83F3-855B-3057-00EA1A9A1EFD}"/>
              </a:ext>
            </a:extLst>
          </p:cNvPr>
          <p:cNvSpPr>
            <a:spLocks noGrp="1"/>
          </p:cNvSpPr>
          <p:nvPr>
            <p:ph type="dt" sz="half" idx="10"/>
          </p:nvPr>
        </p:nvSpPr>
        <p:spPr/>
        <p:txBody>
          <a:bodyPr/>
          <a:lstStyle/>
          <a:p>
            <a:fld id="{A3961414-D2E8-43BD-A956-59A9BE4E9284}" type="datetimeFigureOut">
              <a:rPr lang="en-GB" smtClean="0"/>
              <a:t>29/09/2025</a:t>
            </a:fld>
            <a:endParaRPr lang="en-GB"/>
          </a:p>
        </p:txBody>
      </p:sp>
      <p:sp>
        <p:nvSpPr>
          <p:cNvPr id="5" name="Footer Placeholder 4">
            <a:extLst>
              <a:ext uri="{FF2B5EF4-FFF2-40B4-BE49-F238E27FC236}">
                <a16:creationId xmlns:a16="http://schemas.microsoft.com/office/drawing/2014/main" id="{DD659CFD-CCC6-C684-C0DA-CC7DEC7816EC}"/>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FFBFA0B5-A2E5-B090-9CCE-77A7999404CD}"/>
              </a:ext>
            </a:extLst>
          </p:cNvPr>
          <p:cNvSpPr>
            <a:spLocks noGrp="1"/>
          </p:cNvSpPr>
          <p:nvPr>
            <p:ph type="sldNum" sz="quarter" idx="12"/>
          </p:nvPr>
        </p:nvSpPr>
        <p:spPr/>
        <p:txBody>
          <a:bodyPr/>
          <a:lstStyle/>
          <a:p>
            <a:fld id="{38482006-527A-42BA-BFE3-FF90D0CFD932}" type="slidenum">
              <a:rPr lang="en-GB" smtClean="0"/>
              <a:t>‹#›</a:t>
            </a:fld>
            <a:endParaRPr lang="en-GB"/>
          </a:p>
        </p:txBody>
      </p:sp>
    </p:spTree>
    <p:extLst>
      <p:ext uri="{BB962C8B-B14F-4D97-AF65-F5344CB8AC3E}">
        <p14:creationId xmlns:p14="http://schemas.microsoft.com/office/powerpoint/2010/main" val="241972913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08D1D1-D1D7-F91B-CE9F-676155438815}"/>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FDCC640E-AE03-1369-1CC9-E39836580C63}"/>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E8ACF7AA-E229-BC75-1B87-955D18DA8CCD}"/>
              </a:ext>
            </a:extLst>
          </p:cNvPr>
          <p:cNvSpPr>
            <a:spLocks noGrp="1"/>
          </p:cNvSpPr>
          <p:nvPr>
            <p:ph type="dt" sz="half" idx="10"/>
          </p:nvPr>
        </p:nvSpPr>
        <p:spPr/>
        <p:txBody>
          <a:bodyPr/>
          <a:lstStyle/>
          <a:p>
            <a:fld id="{A3961414-D2E8-43BD-A956-59A9BE4E9284}" type="datetimeFigureOut">
              <a:rPr lang="en-GB" smtClean="0"/>
              <a:t>29/09/2025</a:t>
            </a:fld>
            <a:endParaRPr lang="en-GB"/>
          </a:p>
        </p:txBody>
      </p:sp>
      <p:sp>
        <p:nvSpPr>
          <p:cNvPr id="5" name="Footer Placeholder 4">
            <a:extLst>
              <a:ext uri="{FF2B5EF4-FFF2-40B4-BE49-F238E27FC236}">
                <a16:creationId xmlns:a16="http://schemas.microsoft.com/office/drawing/2014/main" id="{8230BAF7-EE31-0C72-350B-69F47D675E0E}"/>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BA05B3A8-543B-A1BB-D02A-27D741B87BF5}"/>
              </a:ext>
            </a:extLst>
          </p:cNvPr>
          <p:cNvSpPr>
            <a:spLocks noGrp="1"/>
          </p:cNvSpPr>
          <p:nvPr>
            <p:ph type="sldNum" sz="quarter" idx="12"/>
          </p:nvPr>
        </p:nvSpPr>
        <p:spPr/>
        <p:txBody>
          <a:bodyPr/>
          <a:lstStyle/>
          <a:p>
            <a:fld id="{38482006-527A-42BA-BFE3-FF90D0CFD932}" type="slidenum">
              <a:rPr lang="en-GB" smtClean="0"/>
              <a:t>‹#›</a:t>
            </a:fld>
            <a:endParaRPr lang="en-GB"/>
          </a:p>
        </p:txBody>
      </p:sp>
    </p:spTree>
    <p:extLst>
      <p:ext uri="{BB962C8B-B14F-4D97-AF65-F5344CB8AC3E}">
        <p14:creationId xmlns:p14="http://schemas.microsoft.com/office/powerpoint/2010/main" val="125676413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5172CFE6-0903-E12A-7A35-C4F33E2D68E7}"/>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D32D9651-AAC7-70AA-0A08-A8F82661E167}"/>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00D8C9FF-92BD-37BC-6705-2EFD32636A51}"/>
              </a:ext>
            </a:extLst>
          </p:cNvPr>
          <p:cNvSpPr>
            <a:spLocks noGrp="1"/>
          </p:cNvSpPr>
          <p:nvPr>
            <p:ph type="dt" sz="half" idx="10"/>
          </p:nvPr>
        </p:nvSpPr>
        <p:spPr/>
        <p:txBody>
          <a:bodyPr/>
          <a:lstStyle/>
          <a:p>
            <a:fld id="{A3961414-D2E8-43BD-A956-59A9BE4E9284}" type="datetimeFigureOut">
              <a:rPr lang="en-GB" smtClean="0"/>
              <a:t>29/09/2025</a:t>
            </a:fld>
            <a:endParaRPr lang="en-GB"/>
          </a:p>
        </p:txBody>
      </p:sp>
      <p:sp>
        <p:nvSpPr>
          <p:cNvPr id="5" name="Footer Placeholder 4">
            <a:extLst>
              <a:ext uri="{FF2B5EF4-FFF2-40B4-BE49-F238E27FC236}">
                <a16:creationId xmlns:a16="http://schemas.microsoft.com/office/drawing/2014/main" id="{CFF27634-EFE7-6057-63F5-E3A97DF5C245}"/>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3D6CFEA1-C4A0-676F-02E1-CC05C9F9AB92}"/>
              </a:ext>
            </a:extLst>
          </p:cNvPr>
          <p:cNvSpPr>
            <a:spLocks noGrp="1"/>
          </p:cNvSpPr>
          <p:nvPr>
            <p:ph type="sldNum" sz="quarter" idx="12"/>
          </p:nvPr>
        </p:nvSpPr>
        <p:spPr/>
        <p:txBody>
          <a:bodyPr/>
          <a:lstStyle/>
          <a:p>
            <a:fld id="{38482006-527A-42BA-BFE3-FF90D0CFD932}" type="slidenum">
              <a:rPr lang="en-GB" smtClean="0"/>
              <a:t>‹#›</a:t>
            </a:fld>
            <a:endParaRPr lang="en-GB"/>
          </a:p>
        </p:txBody>
      </p:sp>
    </p:spTree>
    <p:extLst>
      <p:ext uri="{BB962C8B-B14F-4D97-AF65-F5344CB8AC3E}">
        <p14:creationId xmlns:p14="http://schemas.microsoft.com/office/powerpoint/2010/main" val="161852649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AB21EB-1AC3-BC85-3107-58E04D7D5F37}"/>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A31D9941-5718-18CE-EDB3-22F5B5E28F5D}"/>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B809F4F5-B508-33B3-B9EF-B073B8A3BF63}"/>
              </a:ext>
            </a:extLst>
          </p:cNvPr>
          <p:cNvSpPr>
            <a:spLocks noGrp="1"/>
          </p:cNvSpPr>
          <p:nvPr>
            <p:ph type="dt" sz="half" idx="10"/>
          </p:nvPr>
        </p:nvSpPr>
        <p:spPr/>
        <p:txBody>
          <a:bodyPr/>
          <a:lstStyle/>
          <a:p>
            <a:fld id="{A3961414-D2E8-43BD-A956-59A9BE4E9284}" type="datetimeFigureOut">
              <a:rPr lang="en-GB" smtClean="0"/>
              <a:t>29/09/2025</a:t>
            </a:fld>
            <a:endParaRPr lang="en-GB"/>
          </a:p>
        </p:txBody>
      </p:sp>
      <p:sp>
        <p:nvSpPr>
          <p:cNvPr id="5" name="Footer Placeholder 4">
            <a:extLst>
              <a:ext uri="{FF2B5EF4-FFF2-40B4-BE49-F238E27FC236}">
                <a16:creationId xmlns:a16="http://schemas.microsoft.com/office/drawing/2014/main" id="{CD80E6F9-9031-9A6D-E7BE-1D5DF6753BF3}"/>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5F3CA829-A4FC-0528-1DB1-9D471DB1D672}"/>
              </a:ext>
            </a:extLst>
          </p:cNvPr>
          <p:cNvSpPr>
            <a:spLocks noGrp="1"/>
          </p:cNvSpPr>
          <p:nvPr>
            <p:ph type="sldNum" sz="quarter" idx="12"/>
          </p:nvPr>
        </p:nvSpPr>
        <p:spPr/>
        <p:txBody>
          <a:bodyPr/>
          <a:lstStyle/>
          <a:p>
            <a:fld id="{38482006-527A-42BA-BFE3-FF90D0CFD932}" type="slidenum">
              <a:rPr lang="en-GB" smtClean="0"/>
              <a:t>‹#›</a:t>
            </a:fld>
            <a:endParaRPr lang="en-GB"/>
          </a:p>
        </p:txBody>
      </p:sp>
    </p:spTree>
    <p:extLst>
      <p:ext uri="{BB962C8B-B14F-4D97-AF65-F5344CB8AC3E}">
        <p14:creationId xmlns:p14="http://schemas.microsoft.com/office/powerpoint/2010/main" val="269141566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53ED37-04C5-85AA-E518-074313D6532A}"/>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F6CBA8BF-BF72-6BD6-7D7B-9F3ABE1887BD}"/>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CC3BB908-0C31-2F15-9B8D-C1271F2F3396}"/>
              </a:ext>
            </a:extLst>
          </p:cNvPr>
          <p:cNvSpPr>
            <a:spLocks noGrp="1"/>
          </p:cNvSpPr>
          <p:nvPr>
            <p:ph type="dt" sz="half" idx="10"/>
          </p:nvPr>
        </p:nvSpPr>
        <p:spPr/>
        <p:txBody>
          <a:bodyPr/>
          <a:lstStyle/>
          <a:p>
            <a:fld id="{A3961414-D2E8-43BD-A956-59A9BE4E9284}" type="datetimeFigureOut">
              <a:rPr lang="en-GB" smtClean="0"/>
              <a:t>29/09/2025</a:t>
            </a:fld>
            <a:endParaRPr lang="en-GB"/>
          </a:p>
        </p:txBody>
      </p:sp>
      <p:sp>
        <p:nvSpPr>
          <p:cNvPr id="5" name="Footer Placeholder 4">
            <a:extLst>
              <a:ext uri="{FF2B5EF4-FFF2-40B4-BE49-F238E27FC236}">
                <a16:creationId xmlns:a16="http://schemas.microsoft.com/office/drawing/2014/main" id="{5DA799AF-EC16-E104-2C04-B7287B3F19C2}"/>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77CEAEEB-2BC1-E07B-D09C-AC0DBBA5CDB3}"/>
              </a:ext>
            </a:extLst>
          </p:cNvPr>
          <p:cNvSpPr>
            <a:spLocks noGrp="1"/>
          </p:cNvSpPr>
          <p:nvPr>
            <p:ph type="sldNum" sz="quarter" idx="12"/>
          </p:nvPr>
        </p:nvSpPr>
        <p:spPr/>
        <p:txBody>
          <a:bodyPr/>
          <a:lstStyle/>
          <a:p>
            <a:fld id="{38482006-527A-42BA-BFE3-FF90D0CFD932}" type="slidenum">
              <a:rPr lang="en-GB" smtClean="0"/>
              <a:t>‹#›</a:t>
            </a:fld>
            <a:endParaRPr lang="en-GB"/>
          </a:p>
        </p:txBody>
      </p:sp>
    </p:spTree>
    <p:extLst>
      <p:ext uri="{BB962C8B-B14F-4D97-AF65-F5344CB8AC3E}">
        <p14:creationId xmlns:p14="http://schemas.microsoft.com/office/powerpoint/2010/main" val="65097613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2873A2-5B5C-FE33-094A-ADC82ABB6663}"/>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E00C3E2E-51F3-6139-E3B3-B23D55607525}"/>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D8466647-873D-F611-3CBB-B1287F039C38}"/>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E748A715-C676-0F56-2947-75FF3B245242}"/>
              </a:ext>
            </a:extLst>
          </p:cNvPr>
          <p:cNvSpPr>
            <a:spLocks noGrp="1"/>
          </p:cNvSpPr>
          <p:nvPr>
            <p:ph type="dt" sz="half" idx="10"/>
          </p:nvPr>
        </p:nvSpPr>
        <p:spPr/>
        <p:txBody>
          <a:bodyPr/>
          <a:lstStyle/>
          <a:p>
            <a:fld id="{A3961414-D2E8-43BD-A956-59A9BE4E9284}" type="datetimeFigureOut">
              <a:rPr lang="en-GB" smtClean="0"/>
              <a:t>29/09/2025</a:t>
            </a:fld>
            <a:endParaRPr lang="en-GB"/>
          </a:p>
        </p:txBody>
      </p:sp>
      <p:sp>
        <p:nvSpPr>
          <p:cNvPr id="6" name="Footer Placeholder 5">
            <a:extLst>
              <a:ext uri="{FF2B5EF4-FFF2-40B4-BE49-F238E27FC236}">
                <a16:creationId xmlns:a16="http://schemas.microsoft.com/office/drawing/2014/main" id="{9BB838D7-D507-8B3C-36A7-4BFF917E590A}"/>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5B92305B-B3B1-2CD9-ADC3-551314A3FECF}"/>
              </a:ext>
            </a:extLst>
          </p:cNvPr>
          <p:cNvSpPr>
            <a:spLocks noGrp="1"/>
          </p:cNvSpPr>
          <p:nvPr>
            <p:ph type="sldNum" sz="quarter" idx="12"/>
          </p:nvPr>
        </p:nvSpPr>
        <p:spPr/>
        <p:txBody>
          <a:bodyPr/>
          <a:lstStyle/>
          <a:p>
            <a:fld id="{38482006-527A-42BA-BFE3-FF90D0CFD932}" type="slidenum">
              <a:rPr lang="en-GB" smtClean="0"/>
              <a:t>‹#›</a:t>
            </a:fld>
            <a:endParaRPr lang="en-GB"/>
          </a:p>
        </p:txBody>
      </p:sp>
    </p:spTree>
    <p:extLst>
      <p:ext uri="{BB962C8B-B14F-4D97-AF65-F5344CB8AC3E}">
        <p14:creationId xmlns:p14="http://schemas.microsoft.com/office/powerpoint/2010/main" val="43289337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7BDEBA-63B7-6445-3D93-515FAD5A91B7}"/>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F97C43A8-1781-F139-2670-20DC1B38E59A}"/>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456FA939-5327-B4C1-9A97-80B0674AA6EC}"/>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86B6F64A-506D-02EE-0F1B-56CC1CD5B2F3}"/>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FE729EDD-F101-D55A-0778-A7539B4C1A4E}"/>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EA2C47DA-2FE0-FF68-352C-E8F16739F1BC}"/>
              </a:ext>
            </a:extLst>
          </p:cNvPr>
          <p:cNvSpPr>
            <a:spLocks noGrp="1"/>
          </p:cNvSpPr>
          <p:nvPr>
            <p:ph type="dt" sz="half" idx="10"/>
          </p:nvPr>
        </p:nvSpPr>
        <p:spPr/>
        <p:txBody>
          <a:bodyPr/>
          <a:lstStyle/>
          <a:p>
            <a:fld id="{A3961414-D2E8-43BD-A956-59A9BE4E9284}" type="datetimeFigureOut">
              <a:rPr lang="en-GB" smtClean="0"/>
              <a:t>29/09/2025</a:t>
            </a:fld>
            <a:endParaRPr lang="en-GB"/>
          </a:p>
        </p:txBody>
      </p:sp>
      <p:sp>
        <p:nvSpPr>
          <p:cNvPr id="8" name="Footer Placeholder 7">
            <a:extLst>
              <a:ext uri="{FF2B5EF4-FFF2-40B4-BE49-F238E27FC236}">
                <a16:creationId xmlns:a16="http://schemas.microsoft.com/office/drawing/2014/main" id="{00E3A576-7D26-1680-9226-90E1E51EF2F7}"/>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9A3AC4E2-DDAF-DB81-D003-6301EDF174E2}"/>
              </a:ext>
            </a:extLst>
          </p:cNvPr>
          <p:cNvSpPr>
            <a:spLocks noGrp="1"/>
          </p:cNvSpPr>
          <p:nvPr>
            <p:ph type="sldNum" sz="quarter" idx="12"/>
          </p:nvPr>
        </p:nvSpPr>
        <p:spPr/>
        <p:txBody>
          <a:bodyPr/>
          <a:lstStyle/>
          <a:p>
            <a:fld id="{38482006-527A-42BA-BFE3-FF90D0CFD932}" type="slidenum">
              <a:rPr lang="en-GB" smtClean="0"/>
              <a:t>‹#›</a:t>
            </a:fld>
            <a:endParaRPr lang="en-GB"/>
          </a:p>
        </p:txBody>
      </p:sp>
    </p:spTree>
    <p:extLst>
      <p:ext uri="{BB962C8B-B14F-4D97-AF65-F5344CB8AC3E}">
        <p14:creationId xmlns:p14="http://schemas.microsoft.com/office/powerpoint/2010/main" val="404903698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FF9887-4232-AB90-35B0-51F725741509}"/>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02FB2308-C31D-50AA-4A32-E3FC7999F052}"/>
              </a:ext>
            </a:extLst>
          </p:cNvPr>
          <p:cNvSpPr>
            <a:spLocks noGrp="1"/>
          </p:cNvSpPr>
          <p:nvPr>
            <p:ph type="dt" sz="half" idx="10"/>
          </p:nvPr>
        </p:nvSpPr>
        <p:spPr/>
        <p:txBody>
          <a:bodyPr/>
          <a:lstStyle/>
          <a:p>
            <a:fld id="{A3961414-D2E8-43BD-A956-59A9BE4E9284}" type="datetimeFigureOut">
              <a:rPr lang="en-GB" smtClean="0"/>
              <a:t>29/09/2025</a:t>
            </a:fld>
            <a:endParaRPr lang="en-GB"/>
          </a:p>
        </p:txBody>
      </p:sp>
      <p:sp>
        <p:nvSpPr>
          <p:cNvPr id="4" name="Footer Placeholder 3">
            <a:extLst>
              <a:ext uri="{FF2B5EF4-FFF2-40B4-BE49-F238E27FC236}">
                <a16:creationId xmlns:a16="http://schemas.microsoft.com/office/drawing/2014/main" id="{10B34ACF-A040-0AC3-40F8-77D40E412B5A}"/>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73B556F9-387F-093B-5DB9-CB2A2C0E4B3F}"/>
              </a:ext>
            </a:extLst>
          </p:cNvPr>
          <p:cNvSpPr>
            <a:spLocks noGrp="1"/>
          </p:cNvSpPr>
          <p:nvPr>
            <p:ph type="sldNum" sz="quarter" idx="12"/>
          </p:nvPr>
        </p:nvSpPr>
        <p:spPr/>
        <p:txBody>
          <a:bodyPr/>
          <a:lstStyle/>
          <a:p>
            <a:fld id="{38482006-527A-42BA-BFE3-FF90D0CFD932}" type="slidenum">
              <a:rPr lang="en-GB" smtClean="0"/>
              <a:t>‹#›</a:t>
            </a:fld>
            <a:endParaRPr lang="en-GB"/>
          </a:p>
        </p:txBody>
      </p:sp>
    </p:spTree>
    <p:extLst>
      <p:ext uri="{BB962C8B-B14F-4D97-AF65-F5344CB8AC3E}">
        <p14:creationId xmlns:p14="http://schemas.microsoft.com/office/powerpoint/2010/main" val="48048099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2128FD0F-21CD-9F78-E6A9-792734191299}"/>
              </a:ext>
            </a:extLst>
          </p:cNvPr>
          <p:cNvSpPr>
            <a:spLocks noGrp="1"/>
          </p:cNvSpPr>
          <p:nvPr>
            <p:ph type="dt" sz="half" idx="10"/>
          </p:nvPr>
        </p:nvSpPr>
        <p:spPr/>
        <p:txBody>
          <a:bodyPr/>
          <a:lstStyle/>
          <a:p>
            <a:fld id="{A3961414-D2E8-43BD-A956-59A9BE4E9284}" type="datetimeFigureOut">
              <a:rPr lang="en-GB" smtClean="0"/>
              <a:t>29/09/2025</a:t>
            </a:fld>
            <a:endParaRPr lang="en-GB"/>
          </a:p>
        </p:txBody>
      </p:sp>
      <p:sp>
        <p:nvSpPr>
          <p:cNvPr id="3" name="Footer Placeholder 2">
            <a:extLst>
              <a:ext uri="{FF2B5EF4-FFF2-40B4-BE49-F238E27FC236}">
                <a16:creationId xmlns:a16="http://schemas.microsoft.com/office/drawing/2014/main" id="{9C979220-2BD4-2F59-FF9F-F241925F5ABD}"/>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52D055B7-2497-D940-A725-D1A62606733A}"/>
              </a:ext>
            </a:extLst>
          </p:cNvPr>
          <p:cNvSpPr>
            <a:spLocks noGrp="1"/>
          </p:cNvSpPr>
          <p:nvPr>
            <p:ph type="sldNum" sz="quarter" idx="12"/>
          </p:nvPr>
        </p:nvSpPr>
        <p:spPr/>
        <p:txBody>
          <a:bodyPr/>
          <a:lstStyle/>
          <a:p>
            <a:fld id="{38482006-527A-42BA-BFE3-FF90D0CFD932}" type="slidenum">
              <a:rPr lang="en-GB" smtClean="0"/>
              <a:t>‹#›</a:t>
            </a:fld>
            <a:endParaRPr lang="en-GB"/>
          </a:p>
        </p:txBody>
      </p:sp>
    </p:spTree>
    <p:extLst>
      <p:ext uri="{BB962C8B-B14F-4D97-AF65-F5344CB8AC3E}">
        <p14:creationId xmlns:p14="http://schemas.microsoft.com/office/powerpoint/2010/main" val="218119113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879308-BF6C-F0E9-79D3-4A47215B373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F04BD475-8053-3124-CADB-5312ED3151E9}"/>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0088C578-73B3-DA64-FFD8-A07F2FE3122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C98A2E51-3C08-D5FA-D0C5-AAF8329A11F2}"/>
              </a:ext>
            </a:extLst>
          </p:cNvPr>
          <p:cNvSpPr>
            <a:spLocks noGrp="1"/>
          </p:cNvSpPr>
          <p:nvPr>
            <p:ph type="dt" sz="half" idx="10"/>
          </p:nvPr>
        </p:nvSpPr>
        <p:spPr/>
        <p:txBody>
          <a:bodyPr/>
          <a:lstStyle/>
          <a:p>
            <a:fld id="{A3961414-D2E8-43BD-A956-59A9BE4E9284}" type="datetimeFigureOut">
              <a:rPr lang="en-GB" smtClean="0"/>
              <a:t>29/09/2025</a:t>
            </a:fld>
            <a:endParaRPr lang="en-GB"/>
          </a:p>
        </p:txBody>
      </p:sp>
      <p:sp>
        <p:nvSpPr>
          <p:cNvPr id="6" name="Footer Placeholder 5">
            <a:extLst>
              <a:ext uri="{FF2B5EF4-FFF2-40B4-BE49-F238E27FC236}">
                <a16:creationId xmlns:a16="http://schemas.microsoft.com/office/drawing/2014/main" id="{E53C1DB6-3675-C7A8-CE53-B15B80277B43}"/>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9877725E-11CD-73A3-6AC9-1DB30677B5F1}"/>
              </a:ext>
            </a:extLst>
          </p:cNvPr>
          <p:cNvSpPr>
            <a:spLocks noGrp="1"/>
          </p:cNvSpPr>
          <p:nvPr>
            <p:ph type="sldNum" sz="quarter" idx="12"/>
          </p:nvPr>
        </p:nvSpPr>
        <p:spPr/>
        <p:txBody>
          <a:bodyPr/>
          <a:lstStyle/>
          <a:p>
            <a:fld id="{38482006-527A-42BA-BFE3-FF90D0CFD932}" type="slidenum">
              <a:rPr lang="en-GB" smtClean="0"/>
              <a:t>‹#›</a:t>
            </a:fld>
            <a:endParaRPr lang="en-GB"/>
          </a:p>
        </p:txBody>
      </p:sp>
    </p:spTree>
    <p:extLst>
      <p:ext uri="{BB962C8B-B14F-4D97-AF65-F5344CB8AC3E}">
        <p14:creationId xmlns:p14="http://schemas.microsoft.com/office/powerpoint/2010/main" val="307676719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DBC2B6-4E2F-063D-2D2F-AACBB7EBA416}"/>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82952D8C-EDF2-7C5E-820D-F41FB5B4A370}"/>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04C0EB92-6527-2CA6-3024-2C953ACC1AD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051EAEF0-4AA4-62A7-0E6F-83735B321791}"/>
              </a:ext>
            </a:extLst>
          </p:cNvPr>
          <p:cNvSpPr>
            <a:spLocks noGrp="1"/>
          </p:cNvSpPr>
          <p:nvPr>
            <p:ph type="dt" sz="half" idx="10"/>
          </p:nvPr>
        </p:nvSpPr>
        <p:spPr/>
        <p:txBody>
          <a:bodyPr/>
          <a:lstStyle/>
          <a:p>
            <a:fld id="{A3961414-D2E8-43BD-A956-59A9BE4E9284}" type="datetimeFigureOut">
              <a:rPr lang="en-GB" smtClean="0"/>
              <a:t>29/09/2025</a:t>
            </a:fld>
            <a:endParaRPr lang="en-GB"/>
          </a:p>
        </p:txBody>
      </p:sp>
      <p:sp>
        <p:nvSpPr>
          <p:cNvPr id="6" name="Footer Placeholder 5">
            <a:extLst>
              <a:ext uri="{FF2B5EF4-FFF2-40B4-BE49-F238E27FC236}">
                <a16:creationId xmlns:a16="http://schemas.microsoft.com/office/drawing/2014/main" id="{D827C1AF-16C0-96EA-CBA6-FBD49AABC490}"/>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F33D26C-3CF5-67C2-A907-A3254A08BFC6}"/>
              </a:ext>
            </a:extLst>
          </p:cNvPr>
          <p:cNvSpPr>
            <a:spLocks noGrp="1"/>
          </p:cNvSpPr>
          <p:nvPr>
            <p:ph type="sldNum" sz="quarter" idx="12"/>
          </p:nvPr>
        </p:nvSpPr>
        <p:spPr/>
        <p:txBody>
          <a:bodyPr/>
          <a:lstStyle/>
          <a:p>
            <a:fld id="{38482006-527A-42BA-BFE3-FF90D0CFD932}" type="slidenum">
              <a:rPr lang="en-GB" smtClean="0"/>
              <a:t>‹#›</a:t>
            </a:fld>
            <a:endParaRPr lang="en-GB"/>
          </a:p>
        </p:txBody>
      </p:sp>
    </p:spTree>
    <p:extLst>
      <p:ext uri="{BB962C8B-B14F-4D97-AF65-F5344CB8AC3E}">
        <p14:creationId xmlns:p14="http://schemas.microsoft.com/office/powerpoint/2010/main" val="340701715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08A4C0D7-BAA1-A8F0-76F8-5F560ED89CCC}"/>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14EF1A96-DDBE-4B12-6A98-7945979DA569}"/>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78730506-9B35-29CC-A64C-DA47C9D34CA1}"/>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3961414-D2E8-43BD-A956-59A9BE4E9284}" type="datetimeFigureOut">
              <a:rPr lang="en-GB" smtClean="0"/>
              <a:t>29/09/2025</a:t>
            </a:fld>
            <a:endParaRPr lang="en-GB"/>
          </a:p>
        </p:txBody>
      </p:sp>
      <p:sp>
        <p:nvSpPr>
          <p:cNvPr id="5" name="Footer Placeholder 4">
            <a:extLst>
              <a:ext uri="{FF2B5EF4-FFF2-40B4-BE49-F238E27FC236}">
                <a16:creationId xmlns:a16="http://schemas.microsoft.com/office/drawing/2014/main" id="{AF50138F-4A1C-0056-D610-46A1973BD96C}"/>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BF80FA45-899D-4AAF-BFC4-E4ADBA4BCBF8}"/>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8482006-527A-42BA-BFE3-FF90D0CFD932}" type="slidenum">
              <a:rPr lang="en-GB" smtClean="0"/>
              <a:t>‹#›</a:t>
            </a:fld>
            <a:endParaRPr lang="en-GB"/>
          </a:p>
        </p:txBody>
      </p:sp>
    </p:spTree>
    <p:extLst>
      <p:ext uri="{BB962C8B-B14F-4D97-AF65-F5344CB8AC3E}">
        <p14:creationId xmlns:p14="http://schemas.microsoft.com/office/powerpoint/2010/main" val="1544274290"/>
      </p:ext>
    </p:extLst>
  </p:cSld>
  <p:clrMap bg1="lt1" tx1="dk1" bg2="lt2" tx2="dk2" accent1="accent1" accent2="accent2" accent3="accent3" accent4="accent4" accent5="accent5" accent6="accent6" hlink="hlink" folHlink="folHlink"/>
  <p:sldLayoutIdLst>
    <p:sldLayoutId id="2147483833" r:id="rId1"/>
    <p:sldLayoutId id="2147483834" r:id="rId2"/>
    <p:sldLayoutId id="2147483835" r:id="rId3"/>
    <p:sldLayoutId id="2147483836" r:id="rId4"/>
    <p:sldLayoutId id="2147483837" r:id="rId5"/>
    <p:sldLayoutId id="2147483838" r:id="rId6"/>
    <p:sldLayoutId id="2147483839" r:id="rId7"/>
    <p:sldLayoutId id="2147483840" r:id="rId8"/>
    <p:sldLayoutId id="2147483841" r:id="rId9"/>
    <p:sldLayoutId id="2147483842" r:id="rId10"/>
    <p:sldLayoutId id="2147483843"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hyperlink" Target="https://www.itc-arts.org/rates-of-pay/" TargetMode="External"/><Relationship Id="rId2" Type="http://schemas.openxmlformats.org/officeDocument/2006/relationships/hyperlink" Target="https://www.equity.org.uk/" TargetMode="External"/><Relationship Id="rId1" Type="http://schemas.openxmlformats.org/officeDocument/2006/relationships/slideLayout" Target="../slideLayouts/slideLayout2.xml"/><Relationship Id="rId4" Type="http://schemas.openxmlformats.org/officeDocument/2006/relationships/hyperlink" Target="https://www.artistsunionengland.org.uk/rates-of-pay/" TargetMode="External"/></Relationships>
</file>

<file path=ppt/slides/_rels/slide1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hyperlink" Target="mailto:TogetherGloucester@gloucester.gov.uk" TargetMode="External"/><Relationship Id="rId2" Type="http://schemas.microsoft.com/office/2018/10/relationships/comments" Target="../comments/modernComment_10D_73B6408.xml"/><Relationship Id="rId1" Type="http://schemas.openxmlformats.org/officeDocument/2006/relationships/slideLayout" Target="../slideLayouts/slideLayout2.xml"/><Relationship Id="rId4" Type="http://schemas.openxmlformats.org/officeDocument/2006/relationships/hyperlink" Target="https://gloucesterculture.org.uk/projects/together-gloucester/" TargetMode="Externa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microsoft.com/office/2018/10/relationships/comments" Target="../comments/modernComment_10F_8A372F8F.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hyperlink" Target="https://ov2b0ykoh1k.typeform.com/to/FSi1FEAq" TargetMode="Externa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6E7B11-AADB-D072-E5F7-E282B6CAB941}"/>
              </a:ext>
            </a:extLst>
          </p:cNvPr>
          <p:cNvSpPr>
            <a:spLocks noGrp="1"/>
          </p:cNvSpPr>
          <p:nvPr>
            <p:ph type="ctrTitle"/>
          </p:nvPr>
        </p:nvSpPr>
        <p:spPr>
          <a:xfrm>
            <a:off x="700906" y="2711214"/>
            <a:ext cx="10678106" cy="1712958"/>
          </a:xfrm>
        </p:spPr>
        <p:txBody>
          <a:bodyPr vert="horz" lIns="91440" tIns="45720" rIns="91440" bIns="45720" rtlCol="0" anchor="b">
            <a:noAutofit/>
          </a:bodyPr>
          <a:lstStyle/>
          <a:p>
            <a:pPr algn="l">
              <a:lnSpc>
                <a:spcPct val="100000"/>
              </a:lnSpc>
              <a:spcBef>
                <a:spcPts val="0"/>
              </a:spcBef>
              <a:spcAft>
                <a:spcPts val="500"/>
              </a:spcAft>
            </a:pPr>
            <a:r>
              <a:rPr lang="en-GB" b="1" dirty="0">
                <a:latin typeface="Microsoft Sans Serif"/>
                <a:ea typeface="Microsoft Sans Serif"/>
                <a:cs typeface="Arial"/>
              </a:rPr>
              <a:t>Animate: Grow </a:t>
            </a:r>
            <a:br>
              <a:rPr lang="en-GB" b="1" dirty="0">
                <a:latin typeface="Microsoft Sans Serif"/>
                <a:ea typeface="Microsoft Sans Serif"/>
                <a:cs typeface="Arial"/>
              </a:rPr>
            </a:br>
            <a:r>
              <a:rPr lang="en-GB" sz="4000" b="1" dirty="0">
                <a:latin typeface="Microsoft Sans Serif"/>
                <a:ea typeface="Microsoft Sans Serif"/>
                <a:cs typeface="Arial"/>
              </a:rPr>
              <a:t>Grants between £1,001 - £12,000</a:t>
            </a:r>
            <a:br>
              <a:rPr lang="en-GB" sz="4000" b="1" dirty="0">
                <a:latin typeface="Microsoft Sans Serif"/>
                <a:ea typeface="Microsoft Sans Serif"/>
                <a:cs typeface="Arial"/>
              </a:rPr>
            </a:br>
            <a:r>
              <a:rPr lang="en-GB" sz="4000" b="1" dirty="0">
                <a:latin typeface="Microsoft Sans Serif"/>
                <a:ea typeface="Microsoft Sans Serif"/>
                <a:cs typeface="Arial"/>
              </a:rPr>
              <a:t>April 2026  - March 2027</a:t>
            </a:r>
            <a:endParaRPr lang="en-US">
              <a:ea typeface="Calibri" panose="020F0502020204030204"/>
              <a:cs typeface="Calibri" panose="020F0502020204030204"/>
            </a:endParaRPr>
          </a:p>
        </p:txBody>
      </p:sp>
      <p:pic>
        <p:nvPicPr>
          <p:cNvPr id="3" name="Picture 2" descr="Gloucester City Council Logo in Black">
            <a:extLst>
              <a:ext uri="{FF2B5EF4-FFF2-40B4-BE49-F238E27FC236}">
                <a16:creationId xmlns:a16="http://schemas.microsoft.com/office/drawing/2014/main" id="{9852354F-F2AE-C232-59B6-6698C19B2692}"/>
              </a:ext>
            </a:extLst>
          </p:cNvPr>
          <p:cNvPicPr>
            <a:picLocks noChangeAspect="1"/>
          </p:cNvPicPr>
          <p:nvPr/>
        </p:nvPicPr>
        <p:blipFill>
          <a:blip r:embed="rId2"/>
          <a:stretch>
            <a:fillRect/>
          </a:stretch>
        </p:blipFill>
        <p:spPr>
          <a:xfrm>
            <a:off x="703775" y="825011"/>
            <a:ext cx="3088640" cy="1262888"/>
          </a:xfrm>
          <a:prstGeom prst="rect">
            <a:avLst/>
          </a:prstGeom>
        </p:spPr>
      </p:pic>
      <p:sp>
        <p:nvSpPr>
          <p:cNvPr id="8" name="Title 1">
            <a:extLst>
              <a:ext uri="{FF2B5EF4-FFF2-40B4-BE49-F238E27FC236}">
                <a16:creationId xmlns:a16="http://schemas.microsoft.com/office/drawing/2014/main" id="{E436776D-DBDC-CF7E-0A47-287B99E62C76}"/>
              </a:ext>
            </a:extLst>
          </p:cNvPr>
          <p:cNvSpPr txBox="1">
            <a:spLocks/>
          </p:cNvSpPr>
          <p:nvPr/>
        </p:nvSpPr>
        <p:spPr>
          <a:xfrm>
            <a:off x="5040351" y="5345504"/>
            <a:ext cx="6899198" cy="1103358"/>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GB" sz="2000" b="1" dirty="0">
                <a:latin typeface="Microsoft Sans Serif"/>
                <a:ea typeface="Microsoft Sans Serif"/>
                <a:cs typeface="Arial"/>
              </a:rPr>
              <a:t>Applications Open: Friday 26 September 2025 </a:t>
            </a:r>
            <a:endParaRPr lang="en-US" dirty="0"/>
          </a:p>
          <a:p>
            <a:pPr algn="l"/>
            <a:r>
              <a:rPr lang="en-GB" sz="2000" b="1" dirty="0">
                <a:latin typeface="Microsoft Sans Serif"/>
                <a:ea typeface="Microsoft Sans Serif"/>
                <a:cs typeface="Arial"/>
              </a:rPr>
              <a:t>Applications Close: Sunday 9 November 2025 (midnight)</a:t>
            </a:r>
            <a:endParaRPr lang="en-GB" dirty="0"/>
          </a:p>
          <a:p>
            <a:pPr algn="l"/>
            <a:r>
              <a:rPr lang="en-GB" sz="2000" b="1" dirty="0">
                <a:latin typeface="Microsoft Sans Serif"/>
                <a:ea typeface="Microsoft Sans Serif"/>
                <a:cs typeface="Arial"/>
              </a:rPr>
              <a:t>Decisions made by: Monday 15 December 2025</a:t>
            </a:r>
          </a:p>
        </p:txBody>
      </p:sp>
      <p:pic>
        <p:nvPicPr>
          <p:cNvPr id="4" name="Picture 3" descr="A black background with white text&#10;&#10;AI-generated content may be incorrect.">
            <a:extLst>
              <a:ext uri="{FF2B5EF4-FFF2-40B4-BE49-F238E27FC236}">
                <a16:creationId xmlns:a16="http://schemas.microsoft.com/office/drawing/2014/main" id="{4C98AD69-F1A9-DC22-FD67-0E5F9D9652F6}"/>
              </a:ext>
            </a:extLst>
          </p:cNvPr>
          <p:cNvPicPr>
            <a:picLocks noChangeAspect="1"/>
          </p:cNvPicPr>
          <p:nvPr/>
        </p:nvPicPr>
        <p:blipFill>
          <a:blip r:embed="rId3"/>
          <a:stretch>
            <a:fillRect/>
          </a:stretch>
        </p:blipFill>
        <p:spPr>
          <a:xfrm>
            <a:off x="261026" y="2813957"/>
            <a:ext cx="5010150" cy="5067300"/>
          </a:xfrm>
          <a:prstGeom prst="rect">
            <a:avLst/>
          </a:prstGeom>
        </p:spPr>
      </p:pic>
    </p:spTree>
    <p:extLst>
      <p:ext uri="{BB962C8B-B14F-4D97-AF65-F5344CB8AC3E}">
        <p14:creationId xmlns:p14="http://schemas.microsoft.com/office/powerpoint/2010/main" val="2015371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700"/>
                                        <p:tgtEl>
                                          <p:spTgt spid="2"/>
                                        </p:tgtEl>
                                      </p:cBhvr>
                                    </p:animEffect>
                                  </p:childTnLst>
                                </p:cTn>
                              </p:par>
                              <p:par>
                                <p:cTn id="8" presetID="10" presetClass="entr" presetSubtype="0" fill="hold" grpId="0" nodeType="withEffect">
                                  <p:stCondLst>
                                    <p:cond delay="1000"/>
                                  </p:stCondLst>
                                  <p:iterate>
                                    <p:tmPct val="10000"/>
                                  </p:iterate>
                                  <p:childTnLst>
                                    <p:set>
                                      <p:cBhvr>
                                        <p:cTn id="9" dur="1" fill="hold">
                                          <p:stCondLst>
                                            <p:cond delay="0"/>
                                          </p:stCondLst>
                                        </p:cTn>
                                        <p:tgtEl>
                                          <p:spTgt spid="8"/>
                                        </p:tgtEl>
                                        <p:attrNameLst>
                                          <p:attrName>style.visibility</p:attrName>
                                        </p:attrNameLst>
                                      </p:cBhvr>
                                      <p:to>
                                        <p:strVal val="visible"/>
                                      </p:to>
                                    </p:set>
                                    <p:animEffect transition="in" filter="fade">
                                      <p:cBhvr>
                                        <p:cTn id="10" dur="7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8" grpId="0"/>
    </p:bld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17AA77BB-5001-D079-AD15-7311E1069DCD}"/>
              </a:ext>
            </a:extLst>
          </p:cNvPr>
          <p:cNvSpPr/>
          <p:nvPr/>
        </p:nvSpPr>
        <p:spPr>
          <a:xfrm>
            <a:off x="2801" y="-6804"/>
            <a:ext cx="4570465" cy="6857999"/>
          </a:xfrm>
          <a:prstGeom prst="rect">
            <a:avLst/>
          </a:prstGeom>
          <a:solidFill>
            <a:srgbClr val="30CAA7"/>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a:extLst>
              <a:ext uri="{FF2B5EF4-FFF2-40B4-BE49-F238E27FC236}">
                <a16:creationId xmlns:a16="http://schemas.microsoft.com/office/drawing/2014/main" id="{81B9A22D-CA5A-88A6-E284-947C35EFCF26}"/>
              </a:ext>
            </a:extLst>
          </p:cNvPr>
          <p:cNvSpPr>
            <a:spLocks noGrp="1"/>
          </p:cNvSpPr>
          <p:nvPr>
            <p:ph type="title"/>
          </p:nvPr>
        </p:nvSpPr>
        <p:spPr>
          <a:xfrm>
            <a:off x="333248" y="3428430"/>
            <a:ext cx="4237736" cy="1004824"/>
          </a:xfrm>
        </p:spPr>
        <p:txBody>
          <a:bodyPr anchor="b">
            <a:normAutofit fontScale="90000"/>
          </a:bodyPr>
          <a:lstStyle/>
          <a:p>
            <a:r>
              <a:rPr lang="en-GB" sz="4900" b="1">
                <a:solidFill>
                  <a:schemeClr val="bg1"/>
                </a:solidFill>
                <a:latin typeface="Microsoft Sans Serif"/>
                <a:ea typeface="calibri light"/>
                <a:cs typeface="calibri light"/>
              </a:rPr>
              <a:t>Assessment Criteria</a:t>
            </a:r>
          </a:p>
          <a:p>
            <a:endParaRPr lang="en-GB" b="1">
              <a:solidFill>
                <a:schemeClr val="bg1"/>
              </a:solidFill>
              <a:latin typeface="Microsoft Sans Serif"/>
              <a:ea typeface="Microsoft Sans Serif"/>
              <a:cs typeface="Arial"/>
            </a:endParaRPr>
          </a:p>
        </p:txBody>
      </p:sp>
      <p:sp>
        <p:nvSpPr>
          <p:cNvPr id="17" name="TextBox 16">
            <a:extLst>
              <a:ext uri="{FF2B5EF4-FFF2-40B4-BE49-F238E27FC236}">
                <a16:creationId xmlns:a16="http://schemas.microsoft.com/office/drawing/2014/main" id="{5C33DB9E-72DF-5CC6-7CE6-7B4EF84837CE}"/>
              </a:ext>
            </a:extLst>
          </p:cNvPr>
          <p:cNvSpPr txBox="1"/>
          <p:nvPr/>
        </p:nvSpPr>
        <p:spPr>
          <a:xfrm>
            <a:off x="4923513" y="1261739"/>
            <a:ext cx="6819848" cy="5744137"/>
          </a:xfrm>
          <a:prstGeom prst="rect">
            <a:avLst/>
          </a:prstGeom>
          <a:noFill/>
        </p:spPr>
        <p:txBody>
          <a:bodyPr wrap="square" lIns="91440" tIns="45720" rIns="91440" bIns="45720" anchor="t">
            <a:spAutoFit/>
          </a:bodyPr>
          <a:lstStyle/>
          <a:p>
            <a:pPr defTabSz="515722">
              <a:lnSpc>
                <a:spcPct val="90000"/>
              </a:lnSpc>
              <a:spcBef>
                <a:spcPts val="1000"/>
              </a:spcBef>
            </a:pPr>
            <a:r>
              <a:rPr lang="en-GB" sz="2400">
                <a:latin typeface="Microsoft Sans Serif"/>
                <a:ea typeface="Calibri"/>
                <a:cs typeface="Calibri"/>
              </a:rPr>
              <a:t>The panel will assess all high scoring applications together with the following balancing criteria:</a:t>
            </a:r>
            <a:endParaRPr lang="en-US" sz="2400">
              <a:latin typeface="Microsoft Sans Serif"/>
              <a:ea typeface="Calibri"/>
              <a:cs typeface="Calibri"/>
            </a:endParaRPr>
          </a:p>
          <a:p>
            <a:pPr marL="285750" indent="-285750" defTabSz="515722">
              <a:lnSpc>
                <a:spcPct val="90000"/>
              </a:lnSpc>
              <a:spcBef>
                <a:spcPts val="1000"/>
              </a:spcBef>
              <a:buFont typeface="Arial"/>
              <a:buChar char="•"/>
            </a:pPr>
            <a:r>
              <a:rPr lang="en-GB" sz="2400">
                <a:latin typeface="Microsoft Sans Serif"/>
                <a:ea typeface="Calibri"/>
                <a:cs typeface="Calibri"/>
              </a:rPr>
              <a:t>Is there enough variety in types of </a:t>
            </a:r>
            <a:r>
              <a:rPr lang="en-GB" sz="2400" kern="1200">
                <a:latin typeface="Microsoft Sans Serif"/>
                <a:ea typeface="Calibri"/>
                <a:cs typeface="Calibri"/>
              </a:rPr>
              <a:t>creative activities and </a:t>
            </a:r>
            <a:r>
              <a:rPr lang="en-GB" sz="2400">
                <a:latin typeface="Microsoft Sans Serif"/>
                <a:ea typeface="Calibri"/>
                <a:cs typeface="Calibri"/>
              </a:rPr>
              <a:t>artforms being funded?</a:t>
            </a:r>
            <a:endParaRPr lang="en-US" sz="2400">
              <a:latin typeface="Microsoft Sans Serif"/>
              <a:ea typeface="Calibri"/>
              <a:cs typeface="Calibri"/>
            </a:endParaRPr>
          </a:p>
          <a:p>
            <a:pPr marL="285750" indent="-285750" defTabSz="515722">
              <a:lnSpc>
                <a:spcPct val="90000"/>
              </a:lnSpc>
              <a:spcBef>
                <a:spcPts val="1000"/>
              </a:spcBef>
              <a:buFont typeface="Arial"/>
              <a:buChar char="•"/>
            </a:pPr>
            <a:r>
              <a:rPr lang="en-GB" sz="2400">
                <a:latin typeface="Microsoft Sans Serif"/>
                <a:ea typeface="Calibri"/>
                <a:cs typeface="Calibri"/>
              </a:rPr>
              <a:t>Is there a geographical spread </a:t>
            </a:r>
            <a:r>
              <a:rPr lang="en-GB" sz="2400" kern="1200">
                <a:latin typeface="Microsoft Sans Serif"/>
                <a:ea typeface="Calibri"/>
                <a:cs typeface="Calibri"/>
              </a:rPr>
              <a:t>of activity</a:t>
            </a:r>
            <a:r>
              <a:rPr lang="en-GB" sz="2400">
                <a:latin typeface="Microsoft Sans Serif"/>
                <a:ea typeface="Calibri"/>
                <a:cs typeface="Calibri"/>
              </a:rPr>
              <a:t> taking place in </a:t>
            </a:r>
            <a:r>
              <a:rPr lang="en-GB" sz="2400" kern="1200">
                <a:latin typeface="Microsoft Sans Serif"/>
                <a:ea typeface="Calibri"/>
                <a:cs typeface="Calibri"/>
              </a:rPr>
              <a:t>the </a:t>
            </a:r>
            <a:r>
              <a:rPr lang="en-GB" sz="2400">
                <a:latin typeface="Microsoft Sans Serif"/>
                <a:ea typeface="Calibri"/>
                <a:cs typeface="Calibri"/>
              </a:rPr>
              <a:t>city instead </a:t>
            </a:r>
            <a:r>
              <a:rPr lang="en-GB" sz="2400" kern="1200">
                <a:latin typeface="Microsoft Sans Serif"/>
                <a:ea typeface="Calibri"/>
                <a:cs typeface="Calibri"/>
              </a:rPr>
              <a:t>of </a:t>
            </a:r>
            <a:r>
              <a:rPr lang="en-GB" sz="2400">
                <a:latin typeface="Microsoft Sans Serif"/>
                <a:ea typeface="Calibri"/>
                <a:cs typeface="Calibri"/>
              </a:rPr>
              <a:t>concentrated </a:t>
            </a:r>
            <a:r>
              <a:rPr lang="en-GB" sz="2400" kern="1200">
                <a:latin typeface="Microsoft Sans Serif"/>
                <a:ea typeface="Calibri"/>
                <a:cs typeface="Calibri"/>
              </a:rPr>
              <a:t>in </a:t>
            </a:r>
            <a:r>
              <a:rPr lang="en-GB" sz="2400">
                <a:latin typeface="Microsoft Sans Serif"/>
                <a:ea typeface="Calibri"/>
                <a:cs typeface="Calibri"/>
              </a:rPr>
              <a:t>one location? </a:t>
            </a:r>
            <a:endParaRPr lang="en-US" sz="2400" kern="1200">
              <a:latin typeface="Microsoft Sans Serif"/>
              <a:ea typeface="Calibri"/>
              <a:cs typeface="Calibri"/>
            </a:endParaRPr>
          </a:p>
          <a:p>
            <a:pPr marL="285750" indent="-285750" defTabSz="515722">
              <a:lnSpc>
                <a:spcPct val="90000"/>
              </a:lnSpc>
              <a:spcBef>
                <a:spcPts val="1000"/>
              </a:spcBef>
              <a:buFont typeface="Arial"/>
              <a:buChar char="•"/>
            </a:pPr>
            <a:r>
              <a:rPr lang="en-GB" sz="2400">
                <a:latin typeface="Microsoft Sans Serif"/>
                <a:ea typeface="Calibri"/>
                <a:cs typeface="Calibri"/>
              </a:rPr>
              <a:t>Has the project taken place before has </a:t>
            </a:r>
            <a:r>
              <a:rPr lang="en-GB" sz="2400" kern="1200">
                <a:latin typeface="Microsoft Sans Serif"/>
                <a:ea typeface="Calibri"/>
                <a:cs typeface="Calibri"/>
              </a:rPr>
              <a:t>the </a:t>
            </a:r>
            <a:r>
              <a:rPr lang="en-GB" sz="2400">
                <a:latin typeface="Microsoft Sans Serif"/>
                <a:ea typeface="Calibri"/>
                <a:cs typeface="Calibri"/>
              </a:rPr>
              <a:t>project been funded previously? If yes, have there been steps taken to develop a financially sustainable model for future iterations? </a:t>
            </a:r>
            <a:endParaRPr lang="en-US" sz="2400" kern="1200">
              <a:latin typeface="Microsoft Sans Serif"/>
              <a:ea typeface="Calibri"/>
              <a:cs typeface="Calibri"/>
            </a:endParaRPr>
          </a:p>
          <a:p>
            <a:pPr defTabSz="515722">
              <a:lnSpc>
                <a:spcPct val="90000"/>
              </a:lnSpc>
              <a:spcBef>
                <a:spcPts val="1000"/>
              </a:spcBef>
            </a:pPr>
            <a:endParaRPr lang="en-GB" sz="2800" kern="1200">
              <a:latin typeface="Microsoft Sans Serif"/>
              <a:ea typeface="Calibri"/>
              <a:cs typeface="Calibri"/>
            </a:endParaRPr>
          </a:p>
          <a:p>
            <a:pPr marL="285750" indent="-285750" defTabSz="515722">
              <a:lnSpc>
                <a:spcPct val="90000"/>
              </a:lnSpc>
              <a:spcBef>
                <a:spcPts val="1000"/>
              </a:spcBef>
              <a:buFont typeface="Arial"/>
              <a:buChar char="•"/>
            </a:pPr>
            <a:endParaRPr lang="en-GB" sz="2800" kern="1200">
              <a:latin typeface="Microsoft Sans Serif"/>
              <a:ea typeface="Calibri"/>
              <a:cs typeface="Calibri"/>
            </a:endParaRPr>
          </a:p>
          <a:p>
            <a:pPr defTabSz="515722">
              <a:spcAft>
                <a:spcPts val="564"/>
              </a:spcAft>
            </a:pPr>
            <a:endParaRPr lang="en-GB" sz="1600" b="1">
              <a:latin typeface="Microsoft Sans Serif"/>
              <a:ea typeface="Microsoft Sans Serif"/>
              <a:cs typeface="Arial"/>
            </a:endParaRPr>
          </a:p>
        </p:txBody>
      </p:sp>
    </p:spTree>
    <p:extLst>
      <p:ext uri="{BB962C8B-B14F-4D97-AF65-F5344CB8AC3E}">
        <p14:creationId xmlns:p14="http://schemas.microsoft.com/office/powerpoint/2010/main" val="93828045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17AA77BB-5001-D079-AD15-7311E1069DCD}"/>
              </a:ext>
            </a:extLst>
          </p:cNvPr>
          <p:cNvSpPr/>
          <p:nvPr/>
        </p:nvSpPr>
        <p:spPr>
          <a:xfrm>
            <a:off x="2801" y="3356"/>
            <a:ext cx="12190465" cy="1717039"/>
          </a:xfrm>
          <a:prstGeom prst="rect">
            <a:avLst/>
          </a:prstGeom>
          <a:solidFill>
            <a:srgbClr val="30CAA7"/>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a:extLst>
              <a:ext uri="{FF2B5EF4-FFF2-40B4-BE49-F238E27FC236}">
                <a16:creationId xmlns:a16="http://schemas.microsoft.com/office/drawing/2014/main" id="{81B9A22D-CA5A-88A6-E284-947C35EFCF26}"/>
              </a:ext>
            </a:extLst>
          </p:cNvPr>
          <p:cNvSpPr>
            <a:spLocks noGrp="1"/>
          </p:cNvSpPr>
          <p:nvPr>
            <p:ph type="title"/>
          </p:nvPr>
        </p:nvSpPr>
        <p:spPr>
          <a:xfrm>
            <a:off x="4509008" y="857950"/>
            <a:ext cx="4237736" cy="1004824"/>
          </a:xfrm>
        </p:spPr>
        <p:txBody>
          <a:bodyPr anchor="b">
            <a:normAutofit/>
          </a:bodyPr>
          <a:lstStyle/>
          <a:p>
            <a:r>
              <a:rPr lang="en-GB" sz="4900" b="1" dirty="0">
                <a:solidFill>
                  <a:schemeClr val="bg1"/>
                </a:solidFill>
                <a:latin typeface="Microsoft Sans Serif"/>
                <a:ea typeface="calibri light"/>
                <a:cs typeface="calibri light"/>
              </a:rPr>
              <a:t>Scoring</a:t>
            </a:r>
          </a:p>
          <a:p>
            <a:endParaRPr lang="en-GB" b="1" dirty="0">
              <a:solidFill>
                <a:schemeClr val="bg1"/>
              </a:solidFill>
              <a:latin typeface="Microsoft Sans Serif"/>
              <a:ea typeface="Microsoft Sans Serif"/>
              <a:cs typeface="Arial"/>
            </a:endParaRPr>
          </a:p>
        </p:txBody>
      </p:sp>
      <p:sp>
        <p:nvSpPr>
          <p:cNvPr id="6" name="TextBox 5">
            <a:extLst>
              <a:ext uri="{FF2B5EF4-FFF2-40B4-BE49-F238E27FC236}">
                <a16:creationId xmlns:a16="http://schemas.microsoft.com/office/drawing/2014/main" id="{A75AA929-7D3B-C70A-C14E-D654CEA02C06}"/>
              </a:ext>
            </a:extLst>
          </p:cNvPr>
          <p:cNvSpPr txBox="1"/>
          <p:nvPr/>
        </p:nvSpPr>
        <p:spPr>
          <a:xfrm>
            <a:off x="1133963" y="2016997"/>
            <a:ext cx="10102929" cy="4124206"/>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dirty="0">
                <a:latin typeface="Microsoft Sans Serif"/>
                <a:ea typeface="Microsoft Sans Serif"/>
                <a:cs typeface="Calibri"/>
              </a:rPr>
              <a:t>The panel will score each answer in your application using the following scoring system: </a:t>
            </a:r>
            <a:endParaRPr lang="en-US" dirty="0">
              <a:latin typeface="Microsoft Sans Serif"/>
              <a:ea typeface="Microsoft Sans Serif"/>
              <a:cs typeface="Microsoft Sans Serif"/>
            </a:endParaRPr>
          </a:p>
          <a:p>
            <a:endParaRPr lang="en-US" sz="1600" dirty="0">
              <a:latin typeface="Microsoft Sans Serif"/>
              <a:ea typeface="Microsoft Sans Serif"/>
              <a:cs typeface="Calibri"/>
            </a:endParaRPr>
          </a:p>
          <a:p>
            <a:r>
              <a:rPr lang="en-US" sz="1600" b="1" dirty="0">
                <a:latin typeface="Microsoft Sans Serif"/>
                <a:ea typeface="Microsoft Sans Serif"/>
                <a:cs typeface="Arial"/>
              </a:rPr>
              <a:t>0 (Poor)</a:t>
            </a:r>
            <a:r>
              <a:rPr lang="en-US" sz="1600" dirty="0">
                <a:latin typeface="Microsoft Sans Serif"/>
                <a:ea typeface="Microsoft Sans Serif"/>
                <a:cs typeface="Arial"/>
              </a:rPr>
              <a:t> – Does not answer the question, or does not consider any relevant criteria </a:t>
            </a:r>
            <a:endParaRPr lang="en-US" sz="1600" dirty="0">
              <a:latin typeface="Microsoft Sans Serif"/>
              <a:ea typeface="Microsoft Sans Serif"/>
              <a:cs typeface="Calibri"/>
            </a:endParaRPr>
          </a:p>
          <a:p>
            <a:r>
              <a:rPr lang="en-US" sz="1600" b="1" dirty="0">
                <a:latin typeface="Microsoft Sans Serif"/>
                <a:ea typeface="Microsoft Sans Serif"/>
                <a:cs typeface="Arial"/>
              </a:rPr>
              <a:t>1 (Moderate) </a:t>
            </a:r>
            <a:r>
              <a:rPr lang="en-US" sz="1600" dirty="0">
                <a:latin typeface="Microsoft Sans Serif"/>
                <a:ea typeface="Microsoft Sans Serif"/>
                <a:cs typeface="Arial"/>
              </a:rPr>
              <a:t>– Addresses some of the criteria but there are gaps or weaknesses </a:t>
            </a:r>
            <a:endParaRPr lang="en-US" sz="1600" dirty="0">
              <a:latin typeface="Microsoft Sans Serif"/>
              <a:ea typeface="Microsoft Sans Serif"/>
              <a:cs typeface="Calibri"/>
            </a:endParaRPr>
          </a:p>
          <a:p>
            <a:r>
              <a:rPr lang="en-US" sz="1600" b="1" dirty="0">
                <a:latin typeface="Microsoft Sans Serif"/>
                <a:ea typeface="Microsoft Sans Serif"/>
                <a:cs typeface="Arial"/>
              </a:rPr>
              <a:t>2 (Good)</a:t>
            </a:r>
            <a:r>
              <a:rPr lang="en-US" sz="1600" dirty="0">
                <a:latin typeface="Microsoft Sans Serif"/>
                <a:ea typeface="Microsoft Sans Serif"/>
                <a:cs typeface="Arial"/>
              </a:rPr>
              <a:t> – Meets criteria</a:t>
            </a:r>
            <a:endParaRPr lang="en-US" sz="1600" dirty="0">
              <a:latin typeface="Microsoft Sans Serif"/>
              <a:ea typeface="Microsoft Sans Serif"/>
              <a:cs typeface="Calibri"/>
            </a:endParaRPr>
          </a:p>
          <a:p>
            <a:r>
              <a:rPr lang="en-US" sz="1600" b="1" dirty="0">
                <a:latin typeface="Microsoft Sans Serif"/>
                <a:ea typeface="Microsoft Sans Serif"/>
                <a:cs typeface="Arial"/>
              </a:rPr>
              <a:t>3 (Outstanding)</a:t>
            </a:r>
            <a:r>
              <a:rPr lang="en-US" sz="1600" dirty="0">
                <a:latin typeface="Microsoft Sans Serif"/>
                <a:ea typeface="Microsoft Sans Serif"/>
                <a:cs typeface="Arial"/>
              </a:rPr>
              <a:t> – Meets and exceeds criteria </a:t>
            </a:r>
            <a:endParaRPr lang="en-US" sz="1600" dirty="0">
              <a:latin typeface="Microsoft Sans Serif"/>
              <a:ea typeface="Microsoft Sans Serif"/>
              <a:cs typeface="Calibri"/>
            </a:endParaRPr>
          </a:p>
          <a:p>
            <a:endParaRPr lang="en-US" dirty="0">
              <a:latin typeface="Microsoft Sans Serif"/>
              <a:ea typeface="Calibri"/>
              <a:cs typeface="Arial"/>
            </a:endParaRPr>
          </a:p>
          <a:p>
            <a:r>
              <a:rPr lang="en-US" i="1" dirty="0">
                <a:latin typeface="Microsoft Sans Serif"/>
                <a:ea typeface="Microsoft Sans Serif"/>
                <a:cs typeface="Arial"/>
              </a:rPr>
              <a:t>The project</a:t>
            </a:r>
          </a:p>
          <a:p>
            <a:pPr marL="171450" indent="-171450">
              <a:buFont typeface="Arial"/>
              <a:buChar char="•"/>
            </a:pPr>
            <a:r>
              <a:rPr lang="en-US" sz="1600" dirty="0">
                <a:latin typeface="Microsoft Sans Serif"/>
                <a:ea typeface="Microsoft Sans Serif"/>
                <a:cs typeface="Calibri"/>
              </a:rPr>
              <a:t>Provides an opportunity for Gloucester residents to engage in high quality creative and cultural activities</a:t>
            </a:r>
          </a:p>
          <a:p>
            <a:pPr marL="171450" indent="-171450">
              <a:buFont typeface="Arial"/>
              <a:buChar char="•"/>
            </a:pPr>
            <a:r>
              <a:rPr lang="en-US" sz="1600" dirty="0">
                <a:latin typeface="Microsoft Sans Serif"/>
                <a:ea typeface="Microsoft Sans Serif"/>
                <a:cs typeface="Calibri"/>
              </a:rPr>
              <a:t>Meets the aims of the TG </a:t>
            </a:r>
            <a:r>
              <a:rPr lang="en-US" sz="1600" err="1">
                <a:latin typeface="Microsoft Sans Serif"/>
                <a:ea typeface="Microsoft Sans Serif"/>
                <a:cs typeface="Calibri"/>
              </a:rPr>
              <a:t>programme</a:t>
            </a:r>
            <a:r>
              <a:rPr lang="en-US" sz="1600" dirty="0">
                <a:latin typeface="Microsoft Sans Serif"/>
                <a:ea typeface="Microsoft Sans Serif"/>
                <a:cs typeface="Calibri"/>
              </a:rPr>
              <a:t> and will contribute to one or more of the step changes</a:t>
            </a:r>
          </a:p>
          <a:p>
            <a:pPr marL="171450" indent="-171450">
              <a:buFont typeface="Arial"/>
              <a:buChar char="•"/>
            </a:pPr>
            <a:r>
              <a:rPr lang="en-US" sz="1600" dirty="0">
                <a:latin typeface="Microsoft Sans Serif"/>
                <a:ea typeface="Microsoft Sans Serif"/>
                <a:cs typeface="Calibri"/>
              </a:rPr>
              <a:t>Demonstrates that the community highlighted an interest or need for this activity</a:t>
            </a:r>
          </a:p>
          <a:p>
            <a:pPr marL="171450" indent="-171450">
              <a:buFont typeface="Arial"/>
              <a:buChar char="•"/>
            </a:pPr>
            <a:r>
              <a:rPr lang="en-US" sz="1600" dirty="0">
                <a:latin typeface="Microsoft Sans Serif"/>
                <a:ea typeface="Microsoft Sans Serif"/>
                <a:cs typeface="Calibri"/>
              </a:rPr>
              <a:t>Will enrich the lives and/or develop the skills of local people</a:t>
            </a:r>
          </a:p>
          <a:p>
            <a:pPr marL="171450" indent="-171450">
              <a:buFont typeface="Arial"/>
              <a:buChar char="•"/>
            </a:pPr>
            <a:r>
              <a:rPr lang="en-US" sz="1600" dirty="0">
                <a:latin typeface="Microsoft Sans Serif"/>
                <a:ea typeface="Microsoft Sans Serif"/>
                <a:cs typeface="Calibri"/>
              </a:rPr>
              <a:t>Fills an identified gap in existing provision</a:t>
            </a:r>
          </a:p>
          <a:p>
            <a:pPr marL="171450" indent="-171450">
              <a:buFont typeface="Arial"/>
              <a:buChar char="•"/>
            </a:pPr>
            <a:r>
              <a:rPr lang="en-US" sz="1600" dirty="0">
                <a:latin typeface="Microsoft Sans Serif"/>
                <a:ea typeface="Microsoft Sans Serif"/>
                <a:cs typeface="Calibri"/>
              </a:rPr>
              <a:t>Is deliverable within the timescale and budget</a:t>
            </a:r>
          </a:p>
          <a:p>
            <a:pPr marL="171450" indent="-171450">
              <a:buFont typeface="Arial"/>
              <a:buChar char="•"/>
            </a:pPr>
            <a:r>
              <a:rPr lang="en-US" sz="1600" dirty="0">
                <a:latin typeface="Microsoft Sans Serif"/>
                <a:ea typeface="Microsoft Sans Serif"/>
                <a:cs typeface="Calibri"/>
              </a:rPr>
              <a:t>Has a budget that is fair and represents value for money and is balanced</a:t>
            </a:r>
          </a:p>
          <a:p>
            <a:pPr marL="171450" indent="-171450">
              <a:buFont typeface="Arial"/>
              <a:buChar char="•"/>
            </a:pPr>
            <a:r>
              <a:rPr lang="en-US" sz="1600" dirty="0">
                <a:latin typeface="Microsoft Sans Serif"/>
                <a:ea typeface="Microsoft Sans Serif"/>
                <a:cs typeface="Calibri"/>
              </a:rPr>
              <a:t>Will work with underrepresented groups. </a:t>
            </a:r>
          </a:p>
        </p:txBody>
      </p:sp>
    </p:spTree>
    <p:extLst>
      <p:ext uri="{BB962C8B-B14F-4D97-AF65-F5344CB8AC3E}">
        <p14:creationId xmlns:p14="http://schemas.microsoft.com/office/powerpoint/2010/main" val="104827259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17AA77BB-5001-D079-AD15-7311E1069DCD}"/>
              </a:ext>
            </a:extLst>
          </p:cNvPr>
          <p:cNvSpPr/>
          <p:nvPr/>
        </p:nvSpPr>
        <p:spPr>
          <a:xfrm>
            <a:off x="2801" y="-6804"/>
            <a:ext cx="4570465" cy="6857999"/>
          </a:xfrm>
          <a:prstGeom prst="rect">
            <a:avLst/>
          </a:prstGeom>
          <a:solidFill>
            <a:srgbClr val="30CAA7"/>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a:extLst>
              <a:ext uri="{FF2B5EF4-FFF2-40B4-BE49-F238E27FC236}">
                <a16:creationId xmlns:a16="http://schemas.microsoft.com/office/drawing/2014/main" id="{81B9A22D-CA5A-88A6-E284-947C35EFCF26}"/>
              </a:ext>
            </a:extLst>
          </p:cNvPr>
          <p:cNvSpPr>
            <a:spLocks noGrp="1"/>
          </p:cNvSpPr>
          <p:nvPr>
            <p:ph type="title"/>
          </p:nvPr>
        </p:nvSpPr>
        <p:spPr>
          <a:xfrm>
            <a:off x="333248" y="3428430"/>
            <a:ext cx="4237736" cy="1004824"/>
          </a:xfrm>
        </p:spPr>
        <p:txBody>
          <a:bodyPr anchor="b">
            <a:normAutofit fontScale="90000"/>
          </a:bodyPr>
          <a:lstStyle/>
          <a:p>
            <a:r>
              <a:rPr lang="en-GB" sz="4900" b="1">
                <a:solidFill>
                  <a:schemeClr val="bg1"/>
                </a:solidFill>
                <a:ea typeface="calibri light"/>
                <a:cs typeface="calibri light"/>
              </a:rPr>
              <a:t>Balancing Criteria</a:t>
            </a:r>
          </a:p>
          <a:p>
            <a:endParaRPr lang="en-GB" b="1">
              <a:solidFill>
                <a:schemeClr val="bg1"/>
              </a:solidFill>
              <a:latin typeface="Microsoft Sans Serif"/>
              <a:ea typeface="Microsoft Sans Serif"/>
              <a:cs typeface="Arial"/>
            </a:endParaRPr>
          </a:p>
        </p:txBody>
      </p:sp>
      <p:sp>
        <p:nvSpPr>
          <p:cNvPr id="17" name="TextBox 16">
            <a:extLst>
              <a:ext uri="{FF2B5EF4-FFF2-40B4-BE49-F238E27FC236}">
                <a16:creationId xmlns:a16="http://schemas.microsoft.com/office/drawing/2014/main" id="{5C33DB9E-72DF-5CC6-7CE6-7B4EF84837CE}"/>
              </a:ext>
            </a:extLst>
          </p:cNvPr>
          <p:cNvSpPr txBox="1"/>
          <p:nvPr/>
        </p:nvSpPr>
        <p:spPr>
          <a:xfrm>
            <a:off x="4923513" y="1261739"/>
            <a:ext cx="6819848" cy="6388416"/>
          </a:xfrm>
          <a:prstGeom prst="rect">
            <a:avLst/>
          </a:prstGeom>
          <a:noFill/>
        </p:spPr>
        <p:txBody>
          <a:bodyPr wrap="square" lIns="91440" tIns="45720" rIns="91440" bIns="45720" anchor="t">
            <a:spAutoFit/>
          </a:bodyPr>
          <a:lstStyle/>
          <a:p>
            <a:pPr defTabSz="515722">
              <a:lnSpc>
                <a:spcPct val="90000"/>
              </a:lnSpc>
              <a:spcBef>
                <a:spcPts val="1000"/>
              </a:spcBef>
            </a:pPr>
            <a:r>
              <a:rPr lang="en-GB" sz="2400" dirty="0">
                <a:latin typeface="Microsoft Sans Serif"/>
                <a:ea typeface="Microsoft Sans Serif"/>
                <a:cs typeface="Microsoft Sans Serif"/>
              </a:rPr>
              <a:t>The panel will assess all high scoring applications together with the following balancing criteria:</a:t>
            </a:r>
            <a:endParaRPr lang="en-US" sz="2400">
              <a:latin typeface="Microsoft Sans Serif"/>
              <a:ea typeface="Microsoft Sans Serif"/>
              <a:cs typeface="Microsoft Sans Serif"/>
            </a:endParaRPr>
          </a:p>
          <a:p>
            <a:pPr marL="285750" indent="-285750" defTabSz="515722">
              <a:lnSpc>
                <a:spcPct val="90000"/>
              </a:lnSpc>
              <a:spcBef>
                <a:spcPts val="1000"/>
              </a:spcBef>
              <a:buFont typeface="Arial"/>
              <a:buChar char="•"/>
            </a:pPr>
            <a:r>
              <a:rPr lang="en-GB" sz="2000" dirty="0">
                <a:latin typeface="Microsoft Sans Serif"/>
                <a:ea typeface="Calibri"/>
                <a:cs typeface="Calibri"/>
              </a:rPr>
              <a:t>Are there enough variety in types of </a:t>
            </a:r>
            <a:r>
              <a:rPr lang="en-GB" sz="2000" kern="1200" dirty="0">
                <a:latin typeface="Microsoft Sans Serif"/>
                <a:ea typeface="Calibri"/>
                <a:cs typeface="Calibri"/>
              </a:rPr>
              <a:t>creative activities and </a:t>
            </a:r>
            <a:r>
              <a:rPr lang="en-GB" sz="2000" dirty="0">
                <a:latin typeface="Microsoft Sans Serif"/>
                <a:ea typeface="Calibri"/>
                <a:cs typeface="Calibri"/>
              </a:rPr>
              <a:t>artforms being funded? </a:t>
            </a:r>
            <a:endParaRPr lang="en-US" sz="2000">
              <a:latin typeface="Microsoft Sans Serif"/>
              <a:ea typeface="Calibri"/>
              <a:cs typeface="Calibri"/>
            </a:endParaRPr>
          </a:p>
          <a:p>
            <a:pPr marL="285750" indent="-285750" defTabSz="515722">
              <a:lnSpc>
                <a:spcPct val="90000"/>
              </a:lnSpc>
              <a:spcBef>
                <a:spcPts val="1000"/>
              </a:spcBef>
              <a:buFont typeface="Arial"/>
              <a:buChar char="•"/>
            </a:pPr>
            <a:r>
              <a:rPr lang="en-GB" sz="2000" dirty="0">
                <a:latin typeface="Microsoft Sans Serif"/>
                <a:ea typeface="Calibri"/>
                <a:cs typeface="Calibri"/>
              </a:rPr>
              <a:t>Is there a geographical spread </a:t>
            </a:r>
            <a:r>
              <a:rPr lang="en-GB" sz="2000" kern="1200" dirty="0">
                <a:latin typeface="Microsoft Sans Serif"/>
                <a:ea typeface="Calibri"/>
                <a:cs typeface="Calibri"/>
              </a:rPr>
              <a:t>of activity</a:t>
            </a:r>
            <a:r>
              <a:rPr lang="en-GB" sz="2000" dirty="0">
                <a:latin typeface="Microsoft Sans Serif"/>
                <a:ea typeface="Calibri"/>
                <a:cs typeface="Calibri"/>
              </a:rPr>
              <a:t> taking place in </a:t>
            </a:r>
            <a:r>
              <a:rPr lang="en-GB" sz="2000" kern="1200" dirty="0">
                <a:latin typeface="Microsoft Sans Serif"/>
                <a:ea typeface="Calibri"/>
                <a:cs typeface="Calibri"/>
              </a:rPr>
              <a:t>the </a:t>
            </a:r>
            <a:r>
              <a:rPr lang="en-GB" sz="2000" dirty="0">
                <a:latin typeface="Microsoft Sans Serif"/>
                <a:ea typeface="Calibri"/>
                <a:cs typeface="Calibri"/>
              </a:rPr>
              <a:t>city instead </a:t>
            </a:r>
            <a:r>
              <a:rPr lang="en-GB" sz="2000" kern="1200" dirty="0">
                <a:latin typeface="Microsoft Sans Serif"/>
                <a:ea typeface="Calibri"/>
                <a:cs typeface="Calibri"/>
              </a:rPr>
              <a:t>of </a:t>
            </a:r>
            <a:r>
              <a:rPr lang="en-GB" sz="2000" dirty="0">
                <a:latin typeface="Microsoft Sans Serif"/>
                <a:ea typeface="Calibri"/>
                <a:cs typeface="Calibri"/>
              </a:rPr>
              <a:t>concentrated </a:t>
            </a:r>
            <a:r>
              <a:rPr lang="en-GB" sz="2000" kern="1200" dirty="0">
                <a:latin typeface="Microsoft Sans Serif"/>
                <a:ea typeface="Calibri"/>
                <a:cs typeface="Calibri"/>
              </a:rPr>
              <a:t>in </a:t>
            </a:r>
            <a:r>
              <a:rPr lang="en-GB" sz="2000" dirty="0">
                <a:latin typeface="Microsoft Sans Serif"/>
                <a:ea typeface="Calibri"/>
                <a:cs typeface="Calibri"/>
              </a:rPr>
              <a:t>one location? </a:t>
            </a:r>
            <a:endParaRPr lang="en-US" sz="2000" kern="1200">
              <a:latin typeface="Microsoft Sans Serif"/>
              <a:ea typeface="Calibri"/>
              <a:cs typeface="Calibri"/>
            </a:endParaRPr>
          </a:p>
          <a:p>
            <a:pPr marL="285750" indent="-285750" defTabSz="515722">
              <a:lnSpc>
                <a:spcPct val="90000"/>
              </a:lnSpc>
              <a:spcBef>
                <a:spcPts val="1000"/>
              </a:spcBef>
              <a:buFont typeface="Arial"/>
              <a:buChar char="•"/>
            </a:pPr>
            <a:r>
              <a:rPr lang="en-GB" sz="2000" dirty="0">
                <a:latin typeface="Microsoft Sans Serif"/>
                <a:ea typeface="Calibri"/>
                <a:cs typeface="Calibri"/>
              </a:rPr>
              <a:t>Has the project taken place before has </a:t>
            </a:r>
            <a:r>
              <a:rPr lang="en-GB" sz="2000" kern="1200" dirty="0">
                <a:latin typeface="Microsoft Sans Serif"/>
                <a:ea typeface="Calibri"/>
                <a:cs typeface="Calibri"/>
              </a:rPr>
              <a:t>the </a:t>
            </a:r>
            <a:r>
              <a:rPr lang="en-GB" sz="2000" dirty="0">
                <a:latin typeface="Microsoft Sans Serif"/>
                <a:ea typeface="Calibri"/>
                <a:cs typeface="Calibri"/>
              </a:rPr>
              <a:t>project been funded previously? If yes, have you taken steps to develop a more financially sustainable model diversifying income streams for future iterations? </a:t>
            </a:r>
          </a:p>
          <a:p>
            <a:pPr marL="342900" indent="-342900" defTabSz="515722">
              <a:lnSpc>
                <a:spcPct val="90000"/>
              </a:lnSpc>
              <a:spcBef>
                <a:spcPts val="1000"/>
              </a:spcBef>
              <a:buFont typeface="Arial"/>
              <a:buChar char="•"/>
            </a:pPr>
            <a:r>
              <a:rPr lang="en-GB" sz="2000" dirty="0">
                <a:latin typeface="Microsoft Sans Serif"/>
                <a:ea typeface="Calibri"/>
                <a:cs typeface="Calibri"/>
              </a:rPr>
              <a:t>If you </a:t>
            </a:r>
            <a:r>
              <a:rPr lang="en-GB" sz="2000" kern="1200" dirty="0">
                <a:latin typeface="Microsoft Sans Serif"/>
                <a:ea typeface="Calibri"/>
                <a:cs typeface="Calibri"/>
              </a:rPr>
              <a:t>have </a:t>
            </a:r>
            <a:r>
              <a:rPr lang="en-GB" sz="2000" dirty="0">
                <a:latin typeface="Microsoft Sans Serif"/>
                <a:ea typeface="Calibri"/>
                <a:cs typeface="Calibri"/>
              </a:rPr>
              <a:t>been successful in applying for other </a:t>
            </a:r>
            <a:r>
              <a:rPr lang="en-GB" sz="2000" kern="1200" dirty="0">
                <a:latin typeface="Microsoft Sans Serif"/>
                <a:ea typeface="Calibri"/>
                <a:cs typeface="Calibri"/>
              </a:rPr>
              <a:t>Together Gloucester</a:t>
            </a:r>
            <a:r>
              <a:rPr lang="en-GB" sz="2000" dirty="0">
                <a:latin typeface="Microsoft Sans Serif"/>
                <a:ea typeface="Calibri"/>
                <a:cs typeface="Calibri"/>
              </a:rPr>
              <a:t> funding within the same financial year, priority may be given to first time applicants. </a:t>
            </a:r>
          </a:p>
          <a:p>
            <a:pPr marL="285750" indent="-285750" defTabSz="515722">
              <a:lnSpc>
                <a:spcPct val="90000"/>
              </a:lnSpc>
              <a:spcBef>
                <a:spcPts val="1000"/>
              </a:spcBef>
              <a:buFont typeface="Arial"/>
              <a:buChar char="•"/>
            </a:pPr>
            <a:endParaRPr lang="en-GB" sz="2400" kern="1200" dirty="0">
              <a:highlight>
                <a:srgbClr val="FFFF00"/>
              </a:highlight>
              <a:latin typeface="Microsoft Sans Serif"/>
              <a:ea typeface="Calibri"/>
              <a:cs typeface="Calibri"/>
            </a:endParaRPr>
          </a:p>
          <a:p>
            <a:pPr defTabSz="515722">
              <a:lnSpc>
                <a:spcPct val="90000"/>
              </a:lnSpc>
              <a:spcBef>
                <a:spcPts val="1000"/>
              </a:spcBef>
            </a:pPr>
            <a:endParaRPr lang="en-GB" sz="2800" kern="1200" dirty="0">
              <a:latin typeface="Microsoft Sans Serif"/>
              <a:ea typeface="Calibri"/>
              <a:cs typeface="Calibri"/>
            </a:endParaRPr>
          </a:p>
          <a:p>
            <a:pPr marL="285750" indent="-285750" defTabSz="515722">
              <a:lnSpc>
                <a:spcPct val="90000"/>
              </a:lnSpc>
              <a:spcBef>
                <a:spcPts val="1000"/>
              </a:spcBef>
              <a:buFont typeface="Arial"/>
              <a:buChar char="•"/>
            </a:pPr>
            <a:endParaRPr lang="en-GB" sz="2800" kern="1200" dirty="0">
              <a:latin typeface="Microsoft Sans Serif"/>
              <a:ea typeface="Calibri"/>
              <a:cs typeface="Calibri"/>
            </a:endParaRPr>
          </a:p>
          <a:p>
            <a:pPr defTabSz="515722">
              <a:spcAft>
                <a:spcPts val="564"/>
              </a:spcAft>
            </a:pPr>
            <a:endParaRPr lang="en-GB" sz="1600" b="1" dirty="0">
              <a:latin typeface="Microsoft Sans Serif"/>
              <a:ea typeface="Microsoft Sans Serif"/>
              <a:cs typeface="Arial"/>
            </a:endParaRPr>
          </a:p>
        </p:txBody>
      </p:sp>
    </p:spTree>
    <p:extLst>
      <p:ext uri="{BB962C8B-B14F-4D97-AF65-F5344CB8AC3E}">
        <p14:creationId xmlns:p14="http://schemas.microsoft.com/office/powerpoint/2010/main" val="138885154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B29C8E83-6F8B-8EAE-B040-7F990D7DC217}"/>
              </a:ext>
            </a:extLst>
          </p:cNvPr>
          <p:cNvSpPr txBox="1"/>
          <p:nvPr/>
        </p:nvSpPr>
        <p:spPr>
          <a:xfrm>
            <a:off x="4919663" y="4577715"/>
            <a:ext cx="6519938" cy="1839019"/>
          </a:xfrm>
          <a:prstGeom prst="rect">
            <a:avLst/>
          </a:prstGeom>
          <a:noFill/>
        </p:spPr>
        <p:txBody>
          <a:bodyPr wrap="square" lIns="91440" tIns="45720" rIns="91440" bIns="45720" anchor="t">
            <a:normAutofit/>
          </a:bodyPr>
          <a:lstStyle/>
          <a:p>
            <a:pPr>
              <a:lnSpc>
                <a:spcPct val="90000"/>
              </a:lnSpc>
              <a:spcAft>
                <a:spcPts val="600"/>
              </a:spcAft>
            </a:pPr>
            <a:r>
              <a:rPr lang="en-US" sz="1900" b="1" dirty="0">
                <a:latin typeface="Microsoft Sans Serif"/>
                <a:ea typeface="Microsoft Sans Serif"/>
                <a:cs typeface="Microsoft Sans Serif"/>
              </a:rPr>
              <a:t>Step 3:</a:t>
            </a:r>
            <a:r>
              <a:rPr lang="en-US" sz="1900" dirty="0">
                <a:latin typeface="Microsoft Sans Serif"/>
                <a:ea typeface="Microsoft Sans Serif"/>
                <a:cs typeface="Microsoft Sans Serif"/>
              </a:rPr>
              <a:t> </a:t>
            </a:r>
            <a:r>
              <a:rPr lang="en-GB" sz="1550" dirty="0">
                <a:latin typeface="Microsoft Sans Serif"/>
                <a:ea typeface="Microsoft Sans Serif"/>
                <a:cs typeface="Microsoft Sans Serif"/>
              </a:rPr>
              <a:t>We will inform you of your outcome with any conditions recommended by the panel. This may include confirmation of any relevant permissions required; budget clarifications; and/or references. </a:t>
            </a:r>
          </a:p>
          <a:p>
            <a:pPr>
              <a:lnSpc>
                <a:spcPct val="90000"/>
              </a:lnSpc>
              <a:spcAft>
                <a:spcPts val="600"/>
              </a:spcAft>
            </a:pPr>
            <a:r>
              <a:rPr lang="en-GB" sz="1550" dirty="0">
                <a:latin typeface="Microsoft Sans Serif"/>
                <a:ea typeface="Microsoft Sans Serif"/>
                <a:cs typeface="Microsoft Sans Serif"/>
              </a:rPr>
              <a:t>We aim to offer individual feedback for all applications however where this is not possible due to a high volume of applications we will follow up all unsuccessful applications with an overview of the panel's thoughts across all applications.</a:t>
            </a:r>
          </a:p>
        </p:txBody>
      </p:sp>
      <p:sp>
        <p:nvSpPr>
          <p:cNvPr id="3" name="TextBox 2">
            <a:extLst>
              <a:ext uri="{FF2B5EF4-FFF2-40B4-BE49-F238E27FC236}">
                <a16:creationId xmlns:a16="http://schemas.microsoft.com/office/drawing/2014/main" id="{C1541233-F565-D482-9B0C-541FE237D9C9}"/>
              </a:ext>
            </a:extLst>
          </p:cNvPr>
          <p:cNvSpPr txBox="1"/>
          <p:nvPr/>
        </p:nvSpPr>
        <p:spPr>
          <a:xfrm>
            <a:off x="4919663" y="641288"/>
            <a:ext cx="6685280" cy="877163"/>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sz="2000" b="1" dirty="0">
                <a:latin typeface="Microsoft Sans Serif"/>
                <a:ea typeface="Microsoft Sans Serif"/>
                <a:cs typeface="Microsoft Sans Serif"/>
              </a:rPr>
              <a:t>Step 1: </a:t>
            </a:r>
            <a:r>
              <a:rPr lang="en-GB" sz="1550" dirty="0">
                <a:latin typeface="Microsoft Sans Serif"/>
                <a:ea typeface="Microsoft Sans Serif"/>
                <a:cs typeface="Microsoft Sans Serif"/>
              </a:rPr>
              <a:t>Representatives from Together Gloucester’s Citizen panel and Strategic partners will individually score your idea against the assessment criteria.</a:t>
            </a:r>
          </a:p>
        </p:txBody>
      </p:sp>
      <p:sp>
        <p:nvSpPr>
          <p:cNvPr id="6" name="Rectangle 5">
            <a:extLst>
              <a:ext uri="{FF2B5EF4-FFF2-40B4-BE49-F238E27FC236}">
                <a16:creationId xmlns:a16="http://schemas.microsoft.com/office/drawing/2014/main" id="{31DCD850-3BA1-E1EF-93CE-DE0B4542FD03}"/>
              </a:ext>
            </a:extLst>
          </p:cNvPr>
          <p:cNvSpPr/>
          <p:nvPr/>
        </p:nvSpPr>
        <p:spPr>
          <a:xfrm>
            <a:off x="2801" y="-6804"/>
            <a:ext cx="4570465" cy="6857999"/>
          </a:xfrm>
          <a:prstGeom prst="rect">
            <a:avLst/>
          </a:prstGeom>
          <a:solidFill>
            <a:srgbClr val="30CAA7"/>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Title 1">
            <a:extLst>
              <a:ext uri="{FF2B5EF4-FFF2-40B4-BE49-F238E27FC236}">
                <a16:creationId xmlns:a16="http://schemas.microsoft.com/office/drawing/2014/main" id="{C678D72F-4825-2E1D-D325-AD5F5FB68C46}"/>
              </a:ext>
            </a:extLst>
          </p:cNvPr>
          <p:cNvSpPr>
            <a:spLocks noGrp="1"/>
          </p:cNvSpPr>
          <p:nvPr>
            <p:ph type="title"/>
          </p:nvPr>
        </p:nvSpPr>
        <p:spPr>
          <a:xfrm>
            <a:off x="333248" y="3019552"/>
            <a:ext cx="4237736" cy="1004824"/>
          </a:xfrm>
        </p:spPr>
        <p:txBody>
          <a:bodyPr anchor="b">
            <a:normAutofit fontScale="90000"/>
          </a:bodyPr>
          <a:lstStyle/>
          <a:p>
            <a:r>
              <a:rPr lang="en-US" sz="4000" b="1" dirty="0">
                <a:solidFill>
                  <a:srgbClr val="FFFFFF"/>
                </a:solidFill>
                <a:latin typeface="Microsoft Sans Serif"/>
                <a:ea typeface="Microsoft Sans Serif"/>
                <a:cs typeface="Arial"/>
              </a:rPr>
              <a:t>What happens next?</a:t>
            </a:r>
          </a:p>
        </p:txBody>
      </p:sp>
      <p:sp>
        <p:nvSpPr>
          <p:cNvPr id="9" name="TextBox 8">
            <a:extLst>
              <a:ext uri="{FF2B5EF4-FFF2-40B4-BE49-F238E27FC236}">
                <a16:creationId xmlns:a16="http://schemas.microsoft.com/office/drawing/2014/main" id="{943919EB-B7D3-277C-0F1A-1C5EFA690E98}"/>
              </a:ext>
            </a:extLst>
          </p:cNvPr>
          <p:cNvSpPr txBox="1"/>
          <p:nvPr/>
        </p:nvSpPr>
        <p:spPr>
          <a:xfrm>
            <a:off x="4919663" y="2494915"/>
            <a:ext cx="6519938" cy="1290379"/>
          </a:xfrm>
          <a:prstGeom prst="rect">
            <a:avLst/>
          </a:prstGeom>
          <a:noFill/>
        </p:spPr>
        <p:txBody>
          <a:bodyPr wrap="square" lIns="91440" tIns="45720" rIns="91440" bIns="45720" anchor="t">
            <a:normAutofit/>
          </a:bodyPr>
          <a:lstStyle/>
          <a:p>
            <a:pPr>
              <a:lnSpc>
                <a:spcPct val="90000"/>
              </a:lnSpc>
              <a:spcAft>
                <a:spcPts val="600"/>
              </a:spcAft>
            </a:pPr>
            <a:r>
              <a:rPr lang="en-US" sz="2000" b="1" dirty="0">
                <a:latin typeface="Microsoft Sans Serif"/>
                <a:ea typeface="Microsoft Sans Serif"/>
                <a:cs typeface="Microsoft Sans Serif"/>
              </a:rPr>
              <a:t>Step 2:</a:t>
            </a:r>
            <a:r>
              <a:rPr lang="en-US" sz="2000" dirty="0">
                <a:latin typeface="Microsoft Sans Serif"/>
                <a:ea typeface="Microsoft Sans Serif"/>
                <a:cs typeface="Microsoft Sans Serif"/>
              </a:rPr>
              <a:t> </a:t>
            </a:r>
            <a:r>
              <a:rPr lang="en-GB" sz="1550" dirty="0">
                <a:latin typeface="Microsoft Sans Serif"/>
                <a:ea typeface="Microsoft Sans Serif"/>
                <a:cs typeface="Microsoft Sans Serif"/>
              </a:rPr>
              <a:t>Once scored, a meeting will take place between the citizen panel and members of the TG strategic partners. We want to make sure the overall group of funded projects are representative of Gloucester’s communities, stories, styles and art forms. They will make recommendations for funding.</a:t>
            </a:r>
            <a:endParaRPr lang="en-US" sz="1550" dirty="0">
              <a:latin typeface="Microsoft Sans Serif"/>
              <a:ea typeface="Microsoft Sans Serif"/>
              <a:cs typeface="Microsoft Sans Serif"/>
            </a:endParaRPr>
          </a:p>
        </p:txBody>
      </p:sp>
      <p:sp>
        <p:nvSpPr>
          <p:cNvPr id="2" name="Arrow: Down 1">
            <a:extLst>
              <a:ext uri="{FF2B5EF4-FFF2-40B4-BE49-F238E27FC236}">
                <a16:creationId xmlns:a16="http://schemas.microsoft.com/office/drawing/2014/main" id="{606B301F-41E4-945D-0E42-4F3E563BCE62}"/>
              </a:ext>
            </a:extLst>
          </p:cNvPr>
          <p:cNvSpPr/>
          <p:nvPr/>
        </p:nvSpPr>
        <p:spPr>
          <a:xfrm>
            <a:off x="7871298" y="1676309"/>
            <a:ext cx="340468" cy="692401"/>
          </a:xfrm>
          <a:prstGeom prst="downArrow">
            <a:avLst/>
          </a:prstGeom>
          <a:solidFill>
            <a:srgbClr val="30CAA7"/>
          </a:solidFill>
          <a:ln>
            <a:solidFill>
              <a:srgbClr val="30CAA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Arrow: Down 4">
            <a:extLst>
              <a:ext uri="{FF2B5EF4-FFF2-40B4-BE49-F238E27FC236}">
                <a16:creationId xmlns:a16="http://schemas.microsoft.com/office/drawing/2014/main" id="{9EAE95C9-16A1-5056-A3D1-3EA0032BEA99}"/>
              </a:ext>
            </a:extLst>
          </p:cNvPr>
          <p:cNvSpPr/>
          <p:nvPr/>
        </p:nvSpPr>
        <p:spPr>
          <a:xfrm>
            <a:off x="7871298" y="3788058"/>
            <a:ext cx="340468" cy="692401"/>
          </a:xfrm>
          <a:prstGeom prst="downArrow">
            <a:avLst/>
          </a:prstGeom>
          <a:solidFill>
            <a:srgbClr val="30CAA7"/>
          </a:solidFill>
          <a:ln>
            <a:solidFill>
              <a:srgbClr val="30CAA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269050498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3C1C9880-628A-6CD5-BD61-0F1DA8EE8F1A}"/>
              </a:ext>
            </a:extLst>
          </p:cNvPr>
          <p:cNvSpPr txBox="1"/>
          <p:nvPr/>
        </p:nvSpPr>
        <p:spPr>
          <a:xfrm>
            <a:off x="5049520" y="426720"/>
            <a:ext cx="6715760" cy="618630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endParaRPr lang="en-GB" dirty="0">
              <a:latin typeface="Microsoft Sans Serif"/>
              <a:ea typeface="Microsoft Sans Serif"/>
              <a:cs typeface="Arial"/>
            </a:endParaRPr>
          </a:p>
          <a:p>
            <a:r>
              <a:rPr lang="en-GB" dirty="0">
                <a:latin typeface="Microsoft Sans Serif"/>
                <a:ea typeface="Microsoft Sans Serif"/>
                <a:cs typeface="Arial"/>
              </a:rPr>
              <a:t>As part of the condition of funding, successful applicants will sign a funding agreement where they agree to: </a:t>
            </a:r>
          </a:p>
          <a:p>
            <a:endParaRPr lang="en-GB" dirty="0">
              <a:latin typeface="Microsoft Sans Serif"/>
              <a:ea typeface="Microsoft Sans Serif"/>
              <a:cs typeface="Arial"/>
            </a:endParaRPr>
          </a:p>
          <a:p>
            <a:pPr marL="171450" indent="-171450">
              <a:buFont typeface="Arial"/>
              <a:buChar char="•"/>
            </a:pPr>
            <a:r>
              <a:rPr lang="en-GB" sz="1400" b="1" dirty="0">
                <a:latin typeface="Microsoft Sans Serif"/>
                <a:ea typeface="Microsoft Sans Serif"/>
                <a:cs typeface="Arial"/>
              </a:rPr>
              <a:t>Inform funders of projects dates and key milestone </a:t>
            </a:r>
          </a:p>
          <a:p>
            <a:pPr marL="171450" indent="-171450">
              <a:buFont typeface="Arial"/>
              <a:buChar char="•"/>
            </a:pPr>
            <a:r>
              <a:rPr lang="en-GB" sz="1400" b="1" dirty="0">
                <a:latin typeface="Microsoft Sans Serif"/>
                <a:ea typeface="Microsoft Sans Serif"/>
                <a:cs typeface="Arial"/>
              </a:rPr>
              <a:t>Reference/ acknowledge funders in marketing / use of Together Gloucester logos</a:t>
            </a:r>
            <a:endParaRPr lang="en-GB" sz="1400">
              <a:latin typeface="Microsoft Sans Serif"/>
              <a:ea typeface="Microsoft Sans Serif"/>
              <a:cs typeface="Calibri"/>
            </a:endParaRPr>
          </a:p>
          <a:p>
            <a:pPr marL="171450" indent="-171450">
              <a:buFont typeface="Arial"/>
              <a:buChar char="•"/>
            </a:pPr>
            <a:r>
              <a:rPr lang="en-GB" sz="1400" b="1" dirty="0">
                <a:latin typeface="Microsoft Sans Serif"/>
                <a:ea typeface="Microsoft Sans Serif"/>
                <a:cs typeface="Arial"/>
              </a:rPr>
              <a:t>Maintain openness and transparency with funder on project specifics</a:t>
            </a:r>
            <a:endParaRPr lang="en-GB" sz="1400">
              <a:latin typeface="Microsoft Sans Serif"/>
              <a:ea typeface="Microsoft Sans Serif"/>
              <a:cs typeface="Calibri"/>
            </a:endParaRPr>
          </a:p>
          <a:p>
            <a:pPr marL="171450" indent="-171450">
              <a:buFont typeface="Arial"/>
              <a:buChar char="•"/>
            </a:pPr>
            <a:r>
              <a:rPr lang="en-GB" sz="1400" b="1" dirty="0">
                <a:latin typeface="Microsoft Sans Serif"/>
                <a:ea typeface="Microsoft Sans Serif"/>
                <a:cs typeface="Arial"/>
              </a:rPr>
              <a:t>Ensure plans do not deviate from the application without knowledge and consent of funder</a:t>
            </a:r>
            <a:endParaRPr lang="en-GB" sz="1400">
              <a:latin typeface="Microsoft Sans Serif"/>
              <a:ea typeface="Microsoft Sans Serif"/>
              <a:cs typeface="Calibri" panose="020F0502020204030204"/>
            </a:endParaRPr>
          </a:p>
          <a:p>
            <a:pPr marL="171450" indent="-171450">
              <a:buFont typeface="Arial,Sans-Serif"/>
              <a:buChar char="•"/>
            </a:pPr>
            <a:r>
              <a:rPr lang="en-GB" sz="1400" b="1" dirty="0">
                <a:latin typeface="Microsoft Sans Serif"/>
                <a:ea typeface="Microsoft Sans Serif"/>
                <a:cs typeface="Arial"/>
              </a:rPr>
              <a:t>Submit an evaluation form after the project has been delivered</a:t>
            </a:r>
          </a:p>
          <a:p>
            <a:pPr marL="171450" indent="-171450">
              <a:buFont typeface="Arial,Sans-Serif"/>
              <a:buChar char="•"/>
            </a:pPr>
            <a:r>
              <a:rPr lang="en-GB" sz="1400" b="1" dirty="0">
                <a:latin typeface="Microsoft Sans Serif"/>
                <a:ea typeface="Microsoft Sans Serif"/>
                <a:cs typeface="Arial"/>
              </a:rPr>
              <a:t>Invite funders to the final event, presentation or other opportunities, so we can see the work in action.</a:t>
            </a:r>
          </a:p>
          <a:p>
            <a:r>
              <a:rPr lang="en-GB" dirty="0">
                <a:latin typeface="Microsoft Sans Serif"/>
                <a:ea typeface="Microsoft Sans Serif"/>
                <a:cs typeface="Arial"/>
              </a:rPr>
              <a:t>  ​</a:t>
            </a:r>
          </a:p>
          <a:p>
            <a:r>
              <a:rPr lang="en-GB" dirty="0">
                <a:latin typeface="Microsoft Sans Serif"/>
                <a:ea typeface="Microsoft Sans Serif"/>
                <a:cs typeface="Arial"/>
              </a:rPr>
              <a:t>Whilst applicants are expected to carry out their own marketing; Gloucester City Council and Gloucester Culture Trust can assist with advice, contacts and support with marketing through their existing websites and social media channels. ​</a:t>
            </a:r>
          </a:p>
          <a:p>
            <a:endParaRPr lang="en-GB" dirty="0">
              <a:latin typeface="Microsoft Sans Serif"/>
              <a:ea typeface="Microsoft Sans Serif"/>
              <a:cs typeface="Arial"/>
            </a:endParaRPr>
          </a:p>
          <a:p>
            <a:r>
              <a:rPr lang="en-GB" dirty="0">
                <a:latin typeface="Microsoft Sans Serif"/>
                <a:ea typeface="Microsoft Sans Serif"/>
                <a:cs typeface="Arial"/>
              </a:rPr>
              <a:t>The evaluation will be required for release of the final payment 20% of funding and must include the following:​</a:t>
            </a:r>
          </a:p>
          <a:p>
            <a:pPr marL="342900" indent="-342900">
              <a:buFont typeface="Arial"/>
              <a:buChar char="•"/>
            </a:pPr>
            <a:r>
              <a:rPr lang="en-GB" dirty="0">
                <a:latin typeface="Microsoft Sans Serif"/>
                <a:ea typeface="Microsoft Sans Serif"/>
                <a:cs typeface="Arial"/>
              </a:rPr>
              <a:t>An audience and participation survey conducted online or in person (answers must be recorded). ​</a:t>
            </a:r>
          </a:p>
          <a:p>
            <a:pPr marL="342900" indent="-342900">
              <a:buFont typeface="Arial"/>
              <a:buChar char="•"/>
            </a:pPr>
            <a:r>
              <a:rPr lang="en-GB" dirty="0">
                <a:latin typeface="Microsoft Sans Serif"/>
                <a:ea typeface="Microsoft Sans Serif"/>
                <a:cs typeface="Arial"/>
              </a:rPr>
              <a:t>Detailed final budget of the project.​</a:t>
            </a:r>
          </a:p>
        </p:txBody>
      </p:sp>
      <p:sp>
        <p:nvSpPr>
          <p:cNvPr id="8" name="Rectangle 7">
            <a:extLst>
              <a:ext uri="{FF2B5EF4-FFF2-40B4-BE49-F238E27FC236}">
                <a16:creationId xmlns:a16="http://schemas.microsoft.com/office/drawing/2014/main" id="{2FB7199D-CE64-FEFC-C52B-C52AFAB5AFD6}"/>
              </a:ext>
            </a:extLst>
          </p:cNvPr>
          <p:cNvSpPr/>
          <p:nvPr/>
        </p:nvSpPr>
        <p:spPr>
          <a:xfrm>
            <a:off x="2801" y="-6804"/>
            <a:ext cx="4570465" cy="6857999"/>
          </a:xfrm>
          <a:prstGeom prst="rect">
            <a:avLst/>
          </a:prstGeom>
          <a:solidFill>
            <a:srgbClr val="30CAA7"/>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Title 1">
            <a:extLst>
              <a:ext uri="{FF2B5EF4-FFF2-40B4-BE49-F238E27FC236}">
                <a16:creationId xmlns:a16="http://schemas.microsoft.com/office/drawing/2014/main" id="{D84BC8A9-B794-A9AA-4D98-361B07430772}"/>
              </a:ext>
            </a:extLst>
          </p:cNvPr>
          <p:cNvSpPr>
            <a:spLocks noGrp="1"/>
          </p:cNvSpPr>
          <p:nvPr>
            <p:ph type="title"/>
          </p:nvPr>
        </p:nvSpPr>
        <p:spPr>
          <a:xfrm>
            <a:off x="333248" y="3019552"/>
            <a:ext cx="4237736" cy="1004824"/>
          </a:xfrm>
        </p:spPr>
        <p:txBody>
          <a:bodyPr anchor="b">
            <a:noAutofit/>
          </a:bodyPr>
          <a:lstStyle/>
          <a:p>
            <a:r>
              <a:rPr lang="en-GB" sz="4000" b="1" dirty="0">
                <a:solidFill>
                  <a:srgbClr val="FFFFFF"/>
                </a:solidFill>
                <a:latin typeface="Microsoft Sans Serif"/>
                <a:ea typeface="Microsoft Sans Serif"/>
                <a:cs typeface="Arial"/>
              </a:rPr>
              <a:t>Successful Applicants</a:t>
            </a:r>
          </a:p>
        </p:txBody>
      </p:sp>
    </p:spTree>
    <p:extLst>
      <p:ext uri="{BB962C8B-B14F-4D97-AF65-F5344CB8AC3E}">
        <p14:creationId xmlns:p14="http://schemas.microsoft.com/office/powerpoint/2010/main" val="240917252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088698-9B2A-A4F5-DAEB-3EAD71E4D737}"/>
              </a:ext>
            </a:extLst>
          </p:cNvPr>
          <p:cNvSpPr>
            <a:spLocks noGrp="1"/>
          </p:cNvSpPr>
          <p:nvPr>
            <p:ph type="title"/>
          </p:nvPr>
        </p:nvSpPr>
        <p:spPr>
          <a:xfrm>
            <a:off x="12247" y="15938"/>
            <a:ext cx="12158621" cy="1404381"/>
          </a:xfrm>
          <a:solidFill>
            <a:srgbClr val="30CAA7"/>
          </a:solidFill>
        </p:spPr>
        <p:txBody>
          <a:bodyPr vert="horz" lIns="91440" tIns="45720" rIns="91440" bIns="45720" rtlCol="0" anchor="ctr">
            <a:normAutofit/>
          </a:bodyPr>
          <a:lstStyle/>
          <a:p>
            <a:pPr algn="ctr"/>
            <a:r>
              <a:rPr lang="en-US" sz="3200" b="1" dirty="0">
                <a:solidFill>
                  <a:schemeClr val="bg1"/>
                </a:solidFill>
                <a:latin typeface="Microsoft Sans Serif"/>
                <a:ea typeface="Microsoft Sans Serif"/>
                <a:cs typeface="Arial"/>
              </a:rPr>
              <a:t>Budget Tips</a:t>
            </a:r>
            <a:endParaRPr lang="en-US" sz="3200" b="1" kern="1200" dirty="0">
              <a:solidFill>
                <a:schemeClr val="bg1"/>
              </a:solidFill>
              <a:latin typeface="Microsoft Sans Serif"/>
              <a:ea typeface="Microsoft Sans Serif"/>
              <a:cs typeface="Arial"/>
            </a:endParaRPr>
          </a:p>
        </p:txBody>
      </p:sp>
      <p:sp>
        <p:nvSpPr>
          <p:cNvPr id="3" name="TextBox 2">
            <a:extLst>
              <a:ext uri="{FF2B5EF4-FFF2-40B4-BE49-F238E27FC236}">
                <a16:creationId xmlns:a16="http://schemas.microsoft.com/office/drawing/2014/main" id="{49C88B84-3F63-3BFD-85A8-7BD96B67CC5B}"/>
              </a:ext>
            </a:extLst>
          </p:cNvPr>
          <p:cNvSpPr txBox="1"/>
          <p:nvPr/>
        </p:nvSpPr>
        <p:spPr>
          <a:xfrm>
            <a:off x="5929514" y="1640861"/>
            <a:ext cx="6249680" cy="5312673"/>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285750" indent="-285750">
              <a:lnSpc>
                <a:spcPct val="107000"/>
              </a:lnSpc>
              <a:buFont typeface="Arial,Sans-Serif"/>
              <a:buChar char="•"/>
            </a:pPr>
            <a:r>
              <a:rPr lang="en-GB" sz="1400" dirty="0">
                <a:latin typeface="Microsoft Sans Serif"/>
                <a:ea typeface="Microsoft Sans Serif"/>
                <a:cs typeface="Microsoft Sans Serif"/>
              </a:rPr>
              <a:t>If your plans mean that you do need additional funding, make sure you tell us how you plan to get it, and what you will do if you don’t get it. </a:t>
            </a:r>
            <a:endParaRPr lang="en-GB" sz="1400" b="1" dirty="0">
              <a:solidFill>
                <a:srgbClr val="FFFFFF"/>
              </a:solidFill>
              <a:latin typeface="Microsoft Sans Serif"/>
              <a:ea typeface="Microsoft Sans Serif"/>
              <a:cs typeface="Microsoft Sans Serif"/>
            </a:endParaRPr>
          </a:p>
          <a:p>
            <a:pPr marL="285750" indent="-285750">
              <a:lnSpc>
                <a:spcPct val="107000"/>
              </a:lnSpc>
              <a:buFont typeface="Arial,Sans-Serif"/>
              <a:buChar char="•"/>
            </a:pPr>
            <a:endParaRPr lang="en-GB" sz="1400" b="1" dirty="0">
              <a:solidFill>
                <a:srgbClr val="FFFFFF"/>
              </a:solidFill>
              <a:latin typeface="Microsoft Sans Serif"/>
              <a:ea typeface="Microsoft Sans Serif"/>
              <a:cs typeface="Microsoft Sans Serif"/>
            </a:endParaRPr>
          </a:p>
          <a:p>
            <a:pPr marL="285750" indent="-285750">
              <a:lnSpc>
                <a:spcPct val="107000"/>
              </a:lnSpc>
              <a:buFont typeface="Arial,Sans-Serif"/>
              <a:buChar char="•"/>
            </a:pPr>
            <a:r>
              <a:rPr lang="en-GB" sz="1400" dirty="0">
                <a:latin typeface="Microsoft Sans Serif"/>
                <a:ea typeface="Microsoft Sans Serif"/>
                <a:cs typeface="Microsoft Sans Serif"/>
              </a:rPr>
              <a:t>You must include ‘fair pay’ for everyone involved. You can get guidance on fair rates of pay from organisations like </a:t>
            </a:r>
            <a:r>
              <a:rPr lang="en-GB" sz="1400" dirty="0">
                <a:latin typeface="Microsoft Sans Serif"/>
                <a:ea typeface="Microsoft Sans Serif"/>
                <a:cs typeface="Microsoft Sans Serif"/>
                <a:hlinkClick r:id="rId2">
                  <a:extLst>
                    <a:ext uri="{A12FA001-AC4F-418D-AE19-62706E023703}">
                      <ahyp:hlinkClr xmlns:ahyp="http://schemas.microsoft.com/office/drawing/2018/hyperlinkcolor" val="tx"/>
                    </a:ext>
                  </a:extLst>
                </a:hlinkClick>
              </a:rPr>
              <a:t>Equity</a:t>
            </a:r>
            <a:r>
              <a:rPr lang="en-GB" sz="1400" dirty="0">
                <a:latin typeface="Microsoft Sans Serif"/>
                <a:ea typeface="Microsoft Sans Serif"/>
                <a:cs typeface="Microsoft Sans Serif"/>
              </a:rPr>
              <a:t>, </a:t>
            </a:r>
            <a:r>
              <a:rPr lang="en-GB" sz="1400" dirty="0">
                <a:latin typeface="Microsoft Sans Serif"/>
                <a:ea typeface="Microsoft Sans Serif"/>
                <a:cs typeface="Microsoft Sans Serif"/>
                <a:hlinkClick r:id="rId3">
                  <a:extLst>
                    <a:ext uri="{A12FA001-AC4F-418D-AE19-62706E023703}">
                      <ahyp:hlinkClr xmlns:ahyp="http://schemas.microsoft.com/office/drawing/2018/hyperlinkcolor" val="tx"/>
                    </a:ext>
                  </a:extLst>
                </a:hlinkClick>
              </a:rPr>
              <a:t>ITC</a:t>
            </a:r>
            <a:r>
              <a:rPr lang="en-GB" sz="1400" dirty="0">
                <a:latin typeface="Microsoft Sans Serif"/>
                <a:ea typeface="Microsoft Sans Serif"/>
                <a:cs typeface="Microsoft Sans Serif"/>
              </a:rPr>
              <a:t> or </a:t>
            </a:r>
            <a:r>
              <a:rPr lang="en-GB" sz="1400" dirty="0">
                <a:latin typeface="Microsoft Sans Serif"/>
                <a:ea typeface="Microsoft Sans Serif"/>
                <a:cs typeface="Microsoft Sans Serif"/>
                <a:hlinkClick r:id="rId4">
                  <a:extLst>
                    <a:ext uri="{A12FA001-AC4F-418D-AE19-62706E023703}">
                      <ahyp:hlinkClr xmlns:ahyp="http://schemas.microsoft.com/office/drawing/2018/hyperlinkcolor" val="tx"/>
                    </a:ext>
                  </a:extLst>
                </a:hlinkClick>
              </a:rPr>
              <a:t>Artists’ Union England</a:t>
            </a:r>
            <a:r>
              <a:rPr lang="en-GB" sz="1400" dirty="0">
                <a:latin typeface="Microsoft Sans Serif"/>
                <a:ea typeface="Microsoft Sans Serif"/>
                <a:cs typeface="Microsoft Sans Serif"/>
              </a:rPr>
              <a:t> – or drop us an email if you need advice.</a:t>
            </a:r>
            <a:endParaRPr lang="en-US" sz="1400" b="1" dirty="0">
              <a:solidFill>
                <a:srgbClr val="FFFFFF"/>
              </a:solidFill>
              <a:latin typeface="Microsoft Sans Serif"/>
              <a:ea typeface="Microsoft Sans Serif"/>
              <a:cs typeface="Microsoft Sans Serif"/>
            </a:endParaRPr>
          </a:p>
          <a:p>
            <a:pPr marL="285750" indent="-285750">
              <a:lnSpc>
                <a:spcPct val="107000"/>
              </a:lnSpc>
              <a:buFont typeface="Arial,Sans-Serif"/>
              <a:buChar char="•"/>
            </a:pPr>
            <a:endParaRPr lang="en-GB" sz="1400" b="1" dirty="0">
              <a:solidFill>
                <a:srgbClr val="FFFFFF"/>
              </a:solidFill>
              <a:latin typeface="Microsoft Sans Serif"/>
              <a:ea typeface="Microsoft Sans Serif"/>
              <a:cs typeface="Microsoft Sans Serif"/>
            </a:endParaRPr>
          </a:p>
          <a:p>
            <a:pPr marL="285750" indent="-285750">
              <a:lnSpc>
                <a:spcPct val="107000"/>
              </a:lnSpc>
              <a:buFont typeface="Arial,Sans-Serif"/>
              <a:buChar char="•"/>
            </a:pPr>
            <a:r>
              <a:rPr lang="en-GB" sz="1400" dirty="0">
                <a:latin typeface="Microsoft Sans Serif"/>
                <a:ea typeface="Microsoft Sans Serif"/>
                <a:cs typeface="Microsoft Sans Serif"/>
              </a:rPr>
              <a:t>Don’t forget accessibility – what do you need to put in place to ensure your project is a great experience for everyone – creatives, employees, participants, and audiences?</a:t>
            </a:r>
            <a:endParaRPr lang="en-US" sz="1400" b="1" dirty="0">
              <a:solidFill>
                <a:srgbClr val="FFFFFF"/>
              </a:solidFill>
              <a:latin typeface="Microsoft Sans Serif"/>
              <a:ea typeface="Microsoft Sans Serif"/>
              <a:cs typeface="Microsoft Sans Serif"/>
            </a:endParaRPr>
          </a:p>
          <a:p>
            <a:pPr marL="285750" indent="-285750">
              <a:lnSpc>
                <a:spcPct val="107000"/>
              </a:lnSpc>
              <a:buFont typeface="Arial,Sans-Serif"/>
              <a:buChar char="•"/>
            </a:pPr>
            <a:endParaRPr lang="en-GB" sz="1400" b="1" dirty="0">
              <a:solidFill>
                <a:srgbClr val="FFFFFF"/>
              </a:solidFill>
              <a:latin typeface="Microsoft Sans Serif"/>
              <a:ea typeface="Microsoft Sans Serif"/>
              <a:cs typeface="Microsoft Sans Serif"/>
            </a:endParaRPr>
          </a:p>
          <a:p>
            <a:pPr marL="285750" indent="-285750">
              <a:lnSpc>
                <a:spcPct val="107000"/>
              </a:lnSpc>
              <a:buFont typeface="Arial,Sans-Serif"/>
              <a:buChar char="•"/>
            </a:pPr>
            <a:r>
              <a:rPr lang="en-GB" sz="1400" dirty="0">
                <a:latin typeface="Microsoft Sans Serif"/>
                <a:ea typeface="Microsoft Sans Serif"/>
                <a:cs typeface="Microsoft Sans Serif"/>
              </a:rPr>
              <a:t>You do not need to be a registered company or charity, but if you are a freelancer, you will need to be registered as self-employed and pay your own tax and national insurance. You can arrange for your budget to be held and managed by a trusted partner or producer if you would prefer this for access or other support reasons.</a:t>
            </a:r>
            <a:endParaRPr lang="en-US" sz="1400" b="1" dirty="0">
              <a:solidFill>
                <a:srgbClr val="FFFFFF"/>
              </a:solidFill>
              <a:latin typeface="Microsoft Sans Serif"/>
              <a:ea typeface="Microsoft Sans Serif"/>
              <a:cs typeface="Microsoft Sans Serif"/>
            </a:endParaRPr>
          </a:p>
          <a:p>
            <a:pPr marL="285750" indent="-285750">
              <a:lnSpc>
                <a:spcPct val="107000"/>
              </a:lnSpc>
              <a:buFont typeface="Arial,Sans-Serif"/>
              <a:buChar char="•"/>
            </a:pPr>
            <a:endParaRPr lang="en-GB" sz="1400" b="1" dirty="0">
              <a:solidFill>
                <a:srgbClr val="FFFFFF"/>
              </a:solidFill>
              <a:latin typeface="Microsoft Sans Serif"/>
              <a:ea typeface="Microsoft Sans Serif"/>
              <a:cs typeface="Microsoft Sans Serif"/>
            </a:endParaRPr>
          </a:p>
          <a:p>
            <a:pPr marL="285750" indent="-285750">
              <a:lnSpc>
                <a:spcPct val="107000"/>
              </a:lnSpc>
              <a:spcAft>
                <a:spcPts val="800"/>
              </a:spcAft>
              <a:buFont typeface="Arial,Sans-Serif"/>
              <a:buChar char="•"/>
            </a:pPr>
            <a:r>
              <a:rPr lang="en-GB" sz="1400" dirty="0">
                <a:latin typeface="Microsoft Sans Serif"/>
                <a:ea typeface="Microsoft Sans Serif"/>
                <a:cs typeface="Microsoft Sans Serif"/>
              </a:rPr>
              <a:t>It’s OK if once your project starts, your plan or the way you use the funding, changes, as long as you’re still working on the same idea.  Just make sure you keep in touch and let us know what's happening.</a:t>
            </a:r>
            <a:endParaRPr lang="en-GB" sz="1400" b="1" dirty="0">
              <a:solidFill>
                <a:srgbClr val="FFFFFF"/>
              </a:solidFill>
              <a:latin typeface="Microsoft Sans Serif"/>
              <a:ea typeface="Microsoft Sans Serif"/>
              <a:cs typeface="Microsoft Sans Serif"/>
            </a:endParaRPr>
          </a:p>
          <a:p>
            <a:pPr algn="l"/>
            <a:endParaRPr lang="en-GB" dirty="0">
              <a:latin typeface="Microsoft Sans Serif"/>
              <a:ea typeface="Calibri"/>
              <a:cs typeface="Calibri"/>
            </a:endParaRPr>
          </a:p>
        </p:txBody>
      </p:sp>
      <p:sp>
        <p:nvSpPr>
          <p:cNvPr id="5" name="TextBox 4">
            <a:extLst>
              <a:ext uri="{FF2B5EF4-FFF2-40B4-BE49-F238E27FC236}">
                <a16:creationId xmlns:a16="http://schemas.microsoft.com/office/drawing/2014/main" id="{C5F45DC0-60CC-EFFA-91A0-8B1905CC0A27}"/>
              </a:ext>
            </a:extLst>
          </p:cNvPr>
          <p:cNvSpPr txBox="1"/>
          <p:nvPr/>
        </p:nvSpPr>
        <p:spPr>
          <a:xfrm>
            <a:off x="160083" y="1640861"/>
            <a:ext cx="5929512" cy="492128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342900" indent="-342900">
              <a:lnSpc>
                <a:spcPct val="107000"/>
              </a:lnSpc>
              <a:buFont typeface="Arial,Sans-Serif"/>
              <a:buChar char="•"/>
            </a:pPr>
            <a:r>
              <a:rPr lang="en-GB" sz="1400" dirty="0">
                <a:latin typeface="Microsoft Sans Serif"/>
                <a:ea typeface="Microsoft Sans Serif"/>
                <a:cs typeface="Microsoft Sans Serif"/>
              </a:rPr>
              <a:t>We want to be able to assess whether your project is fully thought through and deliverable. We have provided an example budget template for you to use as part of your application. You don’t need to use this if you prefer to present your budget in your own way. </a:t>
            </a:r>
            <a:endParaRPr lang="en-GB" sz="1400" b="1" dirty="0">
              <a:solidFill>
                <a:srgbClr val="FFFFFF"/>
              </a:solidFill>
              <a:latin typeface="Microsoft Sans Serif"/>
              <a:ea typeface="Microsoft Sans Serif"/>
              <a:cs typeface="Microsoft Sans Serif"/>
            </a:endParaRPr>
          </a:p>
          <a:p>
            <a:pPr marL="342900" indent="-342900">
              <a:lnSpc>
                <a:spcPct val="107000"/>
              </a:lnSpc>
              <a:buFont typeface="Arial,Sans-Serif"/>
              <a:buChar char="•"/>
            </a:pPr>
            <a:endParaRPr lang="en-GB" sz="1400" b="1" dirty="0">
              <a:solidFill>
                <a:srgbClr val="FFFFFF"/>
              </a:solidFill>
              <a:latin typeface="Microsoft Sans Serif"/>
              <a:ea typeface="Microsoft Sans Serif"/>
              <a:cs typeface="Microsoft Sans Serif"/>
            </a:endParaRPr>
          </a:p>
          <a:p>
            <a:pPr marL="342900" indent="-342900">
              <a:lnSpc>
                <a:spcPct val="107000"/>
              </a:lnSpc>
              <a:buFont typeface="Arial,Sans-Serif"/>
              <a:buChar char="•"/>
            </a:pPr>
            <a:r>
              <a:rPr lang="en-GB" sz="1400" dirty="0">
                <a:latin typeface="Microsoft Sans Serif"/>
                <a:ea typeface="Microsoft Sans Serif"/>
                <a:cs typeface="Microsoft Sans Serif"/>
              </a:rPr>
              <a:t>We look for budgets that are fair, make sense, and will deliver what you need to do.</a:t>
            </a:r>
            <a:endParaRPr lang="en-US" sz="1400" b="1" dirty="0">
              <a:solidFill>
                <a:srgbClr val="FFFFFF"/>
              </a:solidFill>
              <a:latin typeface="Microsoft Sans Serif"/>
              <a:ea typeface="Microsoft Sans Serif"/>
              <a:cs typeface="Microsoft Sans Serif"/>
            </a:endParaRPr>
          </a:p>
          <a:p>
            <a:pPr marL="342900" indent="-342900">
              <a:lnSpc>
                <a:spcPct val="107000"/>
              </a:lnSpc>
              <a:buFont typeface="Arial,Sans-Serif"/>
              <a:buChar char="•"/>
            </a:pPr>
            <a:endParaRPr lang="en-GB" sz="1400" b="1" dirty="0">
              <a:solidFill>
                <a:srgbClr val="FFFFFF"/>
              </a:solidFill>
              <a:latin typeface="Microsoft Sans Serif"/>
              <a:ea typeface="Microsoft Sans Serif"/>
              <a:cs typeface="Microsoft Sans Serif"/>
            </a:endParaRPr>
          </a:p>
          <a:p>
            <a:pPr marL="342900" indent="-342900">
              <a:lnSpc>
                <a:spcPct val="107000"/>
              </a:lnSpc>
              <a:buFont typeface="Arial,Sans-Serif"/>
              <a:buChar char="•"/>
            </a:pPr>
            <a:r>
              <a:rPr lang="en-GB" sz="1400" dirty="0">
                <a:latin typeface="Microsoft Sans Serif"/>
                <a:ea typeface="Microsoft Sans Serif"/>
                <a:cs typeface="Microsoft Sans Serif"/>
              </a:rPr>
              <a:t>Remember that your budget also tells your story – if something is important in your project, make sure it’s also clear in the budget.</a:t>
            </a:r>
            <a:endParaRPr lang="en-US" sz="1400" b="1" dirty="0">
              <a:solidFill>
                <a:srgbClr val="FFFFFF"/>
              </a:solidFill>
              <a:latin typeface="Microsoft Sans Serif"/>
              <a:ea typeface="Microsoft Sans Serif"/>
              <a:cs typeface="Microsoft Sans Serif"/>
            </a:endParaRPr>
          </a:p>
          <a:p>
            <a:pPr marL="342900" indent="-342900">
              <a:lnSpc>
                <a:spcPct val="107000"/>
              </a:lnSpc>
              <a:buFont typeface="Arial,Sans-Serif"/>
              <a:buChar char="•"/>
            </a:pPr>
            <a:endParaRPr lang="en-GB" sz="1400" b="1" dirty="0">
              <a:solidFill>
                <a:srgbClr val="FFFFFF"/>
              </a:solidFill>
              <a:latin typeface="Microsoft Sans Serif"/>
              <a:ea typeface="Microsoft Sans Serif"/>
              <a:cs typeface="Microsoft Sans Serif"/>
            </a:endParaRPr>
          </a:p>
          <a:p>
            <a:pPr marL="342900" indent="-342900">
              <a:lnSpc>
                <a:spcPct val="107000"/>
              </a:lnSpc>
              <a:buFont typeface="Arial,Sans-Serif"/>
              <a:buChar char="•"/>
            </a:pPr>
            <a:r>
              <a:rPr lang="en-GB" sz="1400" dirty="0">
                <a:latin typeface="Microsoft Sans Serif"/>
                <a:ea typeface="Microsoft Sans Serif"/>
                <a:cs typeface="Microsoft Sans Serif"/>
              </a:rPr>
              <a:t>Make sure your budget is based on reality – get some quotes and check how much things cost as you’re pulling your plans together, this can also help you get agreements on things people will provide for free or ‘in kind’ (like rehearsal space, specialist advice etc.)</a:t>
            </a:r>
            <a:endParaRPr lang="en-GB" sz="1400" b="1" dirty="0">
              <a:solidFill>
                <a:srgbClr val="FFFFFF"/>
              </a:solidFill>
              <a:latin typeface="Microsoft Sans Serif"/>
              <a:ea typeface="Microsoft Sans Serif"/>
              <a:cs typeface="Microsoft Sans Serif"/>
            </a:endParaRPr>
          </a:p>
          <a:p>
            <a:pPr marL="342900" indent="-342900">
              <a:lnSpc>
                <a:spcPct val="107000"/>
              </a:lnSpc>
              <a:buFont typeface="Arial,Sans-Serif"/>
              <a:buChar char="•"/>
            </a:pPr>
            <a:r>
              <a:rPr lang="en-GB" sz="1400" dirty="0">
                <a:latin typeface="Microsoft Sans Serif"/>
                <a:ea typeface="Microsoft Sans Serif"/>
                <a:cs typeface="Microsoft Sans Serif"/>
              </a:rPr>
              <a:t>Include ‘in kind’ agreements in your budget in both the income and expenditure sections – this helps funders see the true value of your project and can help you reach any match funding you might need.</a:t>
            </a:r>
            <a:endParaRPr lang="en-US" sz="1400" b="1" dirty="0">
              <a:solidFill>
                <a:srgbClr val="FFFFFF"/>
              </a:solidFill>
              <a:latin typeface="Microsoft Sans Serif"/>
              <a:ea typeface="Microsoft Sans Serif"/>
              <a:cs typeface="Microsoft Sans Serif"/>
            </a:endParaRPr>
          </a:p>
          <a:p>
            <a:pPr marL="342900" indent="-342900">
              <a:lnSpc>
                <a:spcPct val="107000"/>
              </a:lnSpc>
              <a:buFont typeface="Arial,Sans-Serif"/>
              <a:buChar char="•"/>
            </a:pPr>
            <a:endParaRPr lang="en-GB" sz="1400" b="1" dirty="0">
              <a:solidFill>
                <a:srgbClr val="FFFFFF"/>
              </a:solidFill>
              <a:latin typeface="Microsoft Sans Serif"/>
              <a:ea typeface="Microsoft Sans Serif"/>
              <a:cs typeface="Microsoft Sans Serif"/>
            </a:endParaRPr>
          </a:p>
          <a:p>
            <a:pPr marL="342900" indent="-342900">
              <a:lnSpc>
                <a:spcPct val="107000"/>
              </a:lnSpc>
              <a:buFont typeface="Arial,Sans-Serif"/>
              <a:buChar char="•"/>
            </a:pPr>
            <a:r>
              <a:rPr lang="en-GB" sz="1400" dirty="0">
                <a:latin typeface="Microsoft Sans Serif"/>
                <a:ea typeface="Microsoft Sans Serif"/>
                <a:cs typeface="Microsoft Sans Serif"/>
              </a:rPr>
              <a:t>You don’t need to have match funding and you will not be more likely to succeed if you do have match funding in place. </a:t>
            </a:r>
            <a:endParaRPr lang="en-GB" dirty="0">
              <a:latin typeface="Microsoft Sans Serif"/>
              <a:ea typeface="Microsoft Sans Serif"/>
              <a:cs typeface="Microsoft Sans Serif"/>
            </a:endParaRPr>
          </a:p>
        </p:txBody>
      </p:sp>
    </p:spTree>
    <p:extLst>
      <p:ext uri="{BB962C8B-B14F-4D97-AF65-F5344CB8AC3E}">
        <p14:creationId xmlns:p14="http://schemas.microsoft.com/office/powerpoint/2010/main" val="276790010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475D77-7EF1-C29C-C044-031F6C35D255}"/>
              </a:ext>
            </a:extLst>
          </p:cNvPr>
          <p:cNvSpPr>
            <a:spLocks noGrp="1"/>
          </p:cNvSpPr>
          <p:nvPr>
            <p:ph type="title"/>
          </p:nvPr>
        </p:nvSpPr>
        <p:spPr>
          <a:xfrm>
            <a:off x="1962812" y="597353"/>
            <a:ext cx="8266376" cy="1325563"/>
          </a:xfrm>
        </p:spPr>
        <p:txBody>
          <a:bodyPr>
            <a:normAutofit/>
          </a:bodyPr>
          <a:lstStyle/>
          <a:p>
            <a:r>
              <a:rPr lang="en-GB" dirty="0">
                <a:solidFill>
                  <a:srgbClr val="30CAA7"/>
                </a:solidFill>
                <a:latin typeface="Microsoft Sans Serif"/>
                <a:ea typeface="Microsoft Sans Serif"/>
                <a:cs typeface="Arial"/>
              </a:rPr>
              <a:t>Together Gloucester Partners</a:t>
            </a:r>
          </a:p>
        </p:txBody>
      </p:sp>
      <p:pic>
        <p:nvPicPr>
          <p:cNvPr id="5" name="Content Placeholder 4" descr="A group of logos with text&#10;&#10;Description automatically generated">
            <a:extLst>
              <a:ext uri="{FF2B5EF4-FFF2-40B4-BE49-F238E27FC236}">
                <a16:creationId xmlns:a16="http://schemas.microsoft.com/office/drawing/2014/main" id="{E9D744A2-2042-1C5F-E04B-59B20EA96FC6}"/>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544148" y="1617488"/>
            <a:ext cx="9110890" cy="4555445"/>
          </a:xfrm>
        </p:spPr>
      </p:pic>
    </p:spTree>
    <p:extLst>
      <p:ext uri="{BB962C8B-B14F-4D97-AF65-F5344CB8AC3E}">
        <p14:creationId xmlns:p14="http://schemas.microsoft.com/office/powerpoint/2010/main" val="251688818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DCC231C8-C761-4B31-9B1C-C6D19248C6B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C5EBA9E2-F39B-8BE2-FA1F-DD84E33EB657}"/>
              </a:ext>
            </a:extLst>
          </p:cNvPr>
          <p:cNvSpPr>
            <a:spLocks noGrp="1"/>
          </p:cNvSpPr>
          <p:nvPr>
            <p:ph type="title"/>
          </p:nvPr>
        </p:nvSpPr>
        <p:spPr>
          <a:xfrm>
            <a:off x="583530" y="2233301"/>
            <a:ext cx="4461106" cy="2800037"/>
          </a:xfrm>
        </p:spPr>
        <p:txBody>
          <a:bodyPr>
            <a:normAutofit/>
          </a:bodyPr>
          <a:lstStyle/>
          <a:p>
            <a:r>
              <a:rPr lang="en-GB" sz="4800" b="1">
                <a:solidFill>
                  <a:schemeClr val="bg1"/>
                </a:solidFill>
                <a:latin typeface="Microsoft Sans Serif"/>
                <a:ea typeface="Microsoft Sans Serif"/>
                <a:cs typeface="Microsoft Sans Serif"/>
              </a:rPr>
              <a:t>About </a:t>
            </a:r>
            <a:br>
              <a:rPr lang="en-GB" sz="4800" b="1">
                <a:latin typeface="Microsoft Sans Serif"/>
                <a:ea typeface="Microsoft Sans Serif"/>
                <a:cs typeface="Microsoft Sans Serif"/>
              </a:rPr>
            </a:br>
            <a:r>
              <a:rPr lang="en-GB" sz="4800" b="1">
                <a:solidFill>
                  <a:schemeClr val="bg1"/>
                </a:solidFill>
                <a:latin typeface="Microsoft Sans Serif"/>
                <a:ea typeface="Microsoft Sans Serif"/>
                <a:cs typeface="Microsoft Sans Serif"/>
              </a:rPr>
              <a:t>Together </a:t>
            </a:r>
            <a:br>
              <a:rPr lang="en-GB" sz="4800" b="1">
                <a:latin typeface="Microsoft Sans Serif"/>
                <a:ea typeface="Microsoft Sans Serif"/>
                <a:cs typeface="Microsoft Sans Serif"/>
              </a:rPr>
            </a:br>
            <a:r>
              <a:rPr lang="en-GB" sz="4800" b="1">
                <a:solidFill>
                  <a:schemeClr val="bg1"/>
                </a:solidFill>
                <a:latin typeface="Microsoft Sans Serif"/>
                <a:ea typeface="Microsoft Sans Serif"/>
                <a:cs typeface="Microsoft Sans Serif"/>
              </a:rPr>
              <a:t>Gloucester</a:t>
            </a:r>
            <a:endParaRPr lang="en-US" sz="4800">
              <a:solidFill>
                <a:schemeClr val="bg1"/>
              </a:solidFill>
              <a:ea typeface="Calibri Light"/>
              <a:cs typeface="Calibri Light"/>
            </a:endParaRPr>
          </a:p>
        </p:txBody>
      </p:sp>
      <p:sp>
        <p:nvSpPr>
          <p:cNvPr id="14" name="Content Placeholder 2">
            <a:extLst>
              <a:ext uri="{FF2B5EF4-FFF2-40B4-BE49-F238E27FC236}">
                <a16:creationId xmlns:a16="http://schemas.microsoft.com/office/drawing/2014/main" id="{8684FDB8-C700-65CF-1DD4-2386DF1808D6}"/>
              </a:ext>
            </a:extLst>
          </p:cNvPr>
          <p:cNvSpPr>
            <a:spLocks noGrp="1"/>
          </p:cNvSpPr>
          <p:nvPr/>
        </p:nvSpPr>
        <p:spPr>
          <a:xfrm>
            <a:off x="4814376" y="622544"/>
            <a:ext cx="6823999" cy="6127672"/>
          </a:xfrm>
          <a:prstGeom prst="rect">
            <a:avLst/>
          </a:prstGeom>
          <a:noFill/>
        </p:spPr>
        <p:txBody>
          <a:bodyPr vert="horz" lIns="91440" tIns="45720" rIns="91440" bIns="45720" rtlCol="0" anchor="t">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Aft>
                <a:spcPts val="800"/>
              </a:spcAft>
              <a:buNone/>
            </a:pPr>
            <a:endParaRPr lang="en-GB" sz="2000" strike="sngStrike" dirty="0">
              <a:latin typeface="Microsoft Sans Serif"/>
              <a:ea typeface="Microsoft Sans Serif"/>
              <a:cs typeface="Microsoft Sans Serif"/>
            </a:endParaRPr>
          </a:p>
          <a:p>
            <a:pPr marL="0" indent="-20320">
              <a:spcBef>
                <a:spcPts val="400"/>
              </a:spcBef>
              <a:buNone/>
            </a:pPr>
            <a:r>
              <a:rPr lang="en-GB" sz="2000" dirty="0">
                <a:latin typeface="Microsoft Sans Serif"/>
                <a:ea typeface="Microsoft Sans Serif"/>
                <a:cs typeface="Microsoft Sans Serif"/>
              </a:rPr>
              <a:t>Together Gloucester is a programme that started in March 2024. The programme has been created with input from local communities and organisations from Gloucester. We invite everyone—communities, students, families, residents and visitors—to get involved in being creative and active – whatever that means to you!</a:t>
            </a:r>
          </a:p>
          <a:p>
            <a:pPr marL="0" indent="-20320">
              <a:spcBef>
                <a:spcPts val="400"/>
              </a:spcBef>
              <a:buNone/>
            </a:pPr>
            <a:endParaRPr lang="en-GB" sz="2000" dirty="0">
              <a:latin typeface="Microsoft Sans Serif"/>
              <a:ea typeface="Microsoft Sans Serif"/>
              <a:cs typeface="Microsoft Sans Serif"/>
            </a:endParaRPr>
          </a:p>
          <a:p>
            <a:pPr marL="0" indent="-20320">
              <a:spcBef>
                <a:spcPts val="400"/>
              </a:spcBef>
              <a:buNone/>
            </a:pPr>
            <a:r>
              <a:rPr lang="en-GB" sz="2000" dirty="0">
                <a:latin typeface="Microsoft Sans Serif"/>
                <a:ea typeface="Microsoft Sans Serif"/>
                <a:cs typeface="Microsoft Sans Serif"/>
              </a:rPr>
              <a:t>Our goal is to celebrate what makes Gloucester special by supporting ideas and events that involve arts and creativity. To help make these ideas a reality, we’re offering funding to plan exciting events that matter to you.</a:t>
            </a:r>
          </a:p>
          <a:p>
            <a:pPr marL="0" indent="-20320">
              <a:spcBef>
                <a:spcPts val="400"/>
              </a:spcBef>
              <a:buNone/>
            </a:pPr>
            <a:endParaRPr lang="en-GB" sz="2000" dirty="0">
              <a:latin typeface="Microsoft Sans Serif"/>
              <a:ea typeface="Microsoft Sans Serif"/>
              <a:cs typeface="Microsoft Sans Serif"/>
            </a:endParaRPr>
          </a:p>
          <a:p>
            <a:pPr marL="0" indent="-20320">
              <a:spcBef>
                <a:spcPts val="400"/>
              </a:spcBef>
              <a:buNone/>
            </a:pPr>
            <a:r>
              <a:rPr lang="en-GB" sz="2000" dirty="0">
                <a:latin typeface="Microsoft Sans Serif"/>
                <a:ea typeface="Microsoft Sans Serif"/>
                <a:cs typeface="Microsoft Sans Serif"/>
              </a:rPr>
              <a:t>If you have an idea for an event or want to join in, we’d love to hear from you! Email: </a:t>
            </a:r>
            <a:r>
              <a:rPr lang="en-GB" sz="2000" dirty="0">
                <a:latin typeface="Microsoft Sans Serif"/>
                <a:ea typeface="Microsoft Sans Serif"/>
                <a:cs typeface="Microsoft Sans Serif"/>
                <a:hlinkClick r:id="rId3"/>
              </a:rPr>
              <a:t>togethergloucester@gloucester.gov.uk</a:t>
            </a:r>
            <a:r>
              <a:rPr lang="en-GB" sz="2000" dirty="0">
                <a:latin typeface="Microsoft Sans Serif"/>
                <a:ea typeface="Microsoft Sans Serif"/>
                <a:cs typeface="Microsoft Sans Serif"/>
              </a:rPr>
              <a:t> </a:t>
            </a:r>
            <a:endParaRPr lang="en-GB" dirty="0">
              <a:latin typeface="Microsoft Sans Serif"/>
              <a:ea typeface="Microsoft Sans Serif"/>
              <a:cs typeface="Calibri" panose="020F0502020204030204"/>
            </a:endParaRPr>
          </a:p>
          <a:p>
            <a:pPr marL="0" indent="-20320">
              <a:spcBef>
                <a:spcPts val="400"/>
              </a:spcBef>
              <a:buNone/>
            </a:pPr>
            <a:r>
              <a:rPr lang="en-GB" sz="2000" dirty="0">
                <a:latin typeface="Microsoft Sans Serif"/>
                <a:ea typeface="Microsoft Sans Serif"/>
                <a:cs typeface="Microsoft Sans Serif"/>
              </a:rPr>
              <a:t>For more information, please visit </a:t>
            </a:r>
            <a:r>
              <a:rPr lang="en-GB" sz="2000" dirty="0">
                <a:latin typeface="Microsoft Sans Serif"/>
                <a:ea typeface="Microsoft Sans Serif"/>
                <a:cs typeface="Microsoft Sans Serif"/>
                <a:hlinkClick r:id="rId4"/>
              </a:rPr>
              <a:t>our website</a:t>
            </a:r>
            <a:r>
              <a:rPr lang="en-GB" sz="2000" dirty="0">
                <a:latin typeface="Microsoft Sans Serif"/>
                <a:ea typeface="Microsoft Sans Serif"/>
                <a:cs typeface="Microsoft Sans Serif"/>
              </a:rPr>
              <a:t>. </a:t>
            </a:r>
            <a:endParaRPr lang="en-GB" dirty="0">
              <a:latin typeface="Microsoft Sans Serif"/>
              <a:ea typeface="Microsoft Sans Serif"/>
              <a:cs typeface="Calibri" panose="020F0502020204030204"/>
            </a:endParaRPr>
          </a:p>
          <a:p>
            <a:pPr marL="0" indent="-20320">
              <a:spcBef>
                <a:spcPts val="400"/>
              </a:spcBef>
              <a:buNone/>
            </a:pPr>
            <a:endParaRPr lang="en-GB" sz="2000" dirty="0">
              <a:latin typeface="Microsoft Sans Serif"/>
              <a:ea typeface="Microsoft Sans Serif"/>
              <a:cs typeface="Microsoft Sans Serif"/>
            </a:endParaRPr>
          </a:p>
          <a:p>
            <a:pPr marL="0" indent="-20320">
              <a:spcBef>
                <a:spcPts val="400"/>
              </a:spcBef>
              <a:buNone/>
            </a:pPr>
            <a:r>
              <a:rPr lang="en-GB" sz="2000" dirty="0">
                <a:latin typeface="Microsoft Sans Serif"/>
                <a:ea typeface="Microsoft Sans Serif"/>
                <a:cs typeface="Microsoft Sans Serif"/>
              </a:rPr>
              <a:t>Let’s work together to make Gloucester an even better place to live, work and enjoy.</a:t>
            </a:r>
            <a:endParaRPr lang="en-GB">
              <a:latin typeface="Microsoft Sans Serif"/>
              <a:ea typeface="Microsoft Sans Serif"/>
              <a:cs typeface="Calibri" panose="020F0502020204030204"/>
            </a:endParaRPr>
          </a:p>
          <a:p>
            <a:pPr marL="0" indent="0">
              <a:spcAft>
                <a:spcPts val="800"/>
              </a:spcAft>
              <a:buNone/>
            </a:pPr>
            <a:endParaRPr lang="en-GB" sz="2000" dirty="0">
              <a:latin typeface="Microsoft Sans Serif"/>
              <a:ea typeface="Microsoft Sans Serif"/>
              <a:cs typeface="Microsoft Sans Serif"/>
            </a:endParaRPr>
          </a:p>
        </p:txBody>
      </p:sp>
      <p:sp>
        <p:nvSpPr>
          <p:cNvPr id="4" name="Rectangle 3">
            <a:extLst>
              <a:ext uri="{FF2B5EF4-FFF2-40B4-BE49-F238E27FC236}">
                <a16:creationId xmlns:a16="http://schemas.microsoft.com/office/drawing/2014/main" id="{F1E1BFDF-E452-E29C-C6C5-719DCD508DA4}"/>
              </a:ext>
            </a:extLst>
          </p:cNvPr>
          <p:cNvSpPr/>
          <p:nvPr/>
        </p:nvSpPr>
        <p:spPr>
          <a:xfrm>
            <a:off x="2801" y="-6804"/>
            <a:ext cx="4539985" cy="6857999"/>
          </a:xfrm>
          <a:prstGeom prst="rect">
            <a:avLst/>
          </a:prstGeom>
          <a:solidFill>
            <a:srgbClr val="30CAA7"/>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GB" sz="4800" b="1" dirty="0">
                <a:solidFill>
                  <a:srgbClr val="FFFFFF"/>
                </a:solidFill>
                <a:latin typeface="Microsoft Sans Serif"/>
                <a:ea typeface="Microsoft Sans Serif"/>
                <a:cs typeface="Microsoft Sans Serif"/>
              </a:rPr>
              <a:t>What is Together</a:t>
            </a:r>
            <a:r>
              <a:rPr lang="en-GB" sz="4800" b="1" dirty="0">
                <a:latin typeface="Microsoft Sans Serif"/>
                <a:ea typeface="Microsoft Sans Serif"/>
                <a:cs typeface="Microsoft Sans Serif"/>
              </a:rPr>
              <a:t> Gloucester?</a:t>
            </a:r>
            <a:r>
              <a:rPr lang="en-GB" sz="4800" dirty="0">
                <a:latin typeface="Microsoft Sans Serif"/>
                <a:ea typeface="Arial"/>
                <a:cs typeface="Arial"/>
              </a:rPr>
              <a:t>​</a:t>
            </a:r>
            <a:endParaRPr lang="en-GB" dirty="0">
              <a:latin typeface="Microsoft Sans Serif"/>
              <a:ea typeface="Microsoft Sans Serif"/>
              <a:cs typeface="Microsoft Sans Serif"/>
            </a:endParaRPr>
          </a:p>
        </p:txBody>
      </p:sp>
    </p:spTree>
    <p:extLst>
      <p:ext uri="{BB962C8B-B14F-4D97-AF65-F5344CB8AC3E}">
        <p14:creationId xmlns:p14="http://schemas.microsoft.com/office/powerpoint/2010/main" val="121332744"/>
      </p:ext>
    </p:extLst>
  </p:cSld>
  <p:clrMapOvr>
    <a:masterClrMapping/>
  </p:clrMapOvr>
  <p:extLst>
    <p:ext uri="{6950BFC3-D8DA-4A85-94F7-54DA5524770B}">
      <p188:commentRel xmlns:p188="http://schemas.microsoft.com/office/powerpoint/2018/8/main" r:id="rId2"/>
    </p:ext>
  </p:extLst>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DCC231C8-C761-4B31-9B1C-C6D19248C6B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022D32E5-6945-B1F5-E4D0-519D49E87411}"/>
              </a:ext>
            </a:extLst>
          </p:cNvPr>
          <p:cNvSpPr/>
          <p:nvPr/>
        </p:nvSpPr>
        <p:spPr>
          <a:xfrm>
            <a:off x="2801" y="-6804"/>
            <a:ext cx="4539985" cy="6857999"/>
          </a:xfrm>
          <a:prstGeom prst="rect">
            <a:avLst/>
          </a:prstGeom>
          <a:solidFill>
            <a:srgbClr val="30CAA7"/>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a:extLst>
              <a:ext uri="{FF2B5EF4-FFF2-40B4-BE49-F238E27FC236}">
                <a16:creationId xmlns:a16="http://schemas.microsoft.com/office/drawing/2014/main" id="{C5EBA9E2-F39B-8BE2-FA1F-DD84E33EB657}"/>
              </a:ext>
            </a:extLst>
          </p:cNvPr>
          <p:cNvSpPr>
            <a:spLocks noGrp="1"/>
          </p:cNvSpPr>
          <p:nvPr>
            <p:ph type="title"/>
          </p:nvPr>
        </p:nvSpPr>
        <p:spPr>
          <a:xfrm>
            <a:off x="356347" y="624424"/>
            <a:ext cx="4461106" cy="5612713"/>
          </a:xfrm>
        </p:spPr>
        <p:txBody>
          <a:bodyPr>
            <a:normAutofit/>
          </a:bodyPr>
          <a:lstStyle/>
          <a:p>
            <a:r>
              <a:rPr lang="en-GB" sz="4800" b="1" dirty="0">
                <a:solidFill>
                  <a:schemeClr val="bg1"/>
                </a:solidFill>
                <a:latin typeface="Microsoft Sans Serif"/>
                <a:ea typeface="Microsoft Sans Serif"/>
                <a:cs typeface="Arial"/>
              </a:rPr>
              <a:t>What we want to change? </a:t>
            </a:r>
            <a:endParaRPr lang="en-GB" sz="4800" b="1" dirty="0">
              <a:solidFill>
                <a:schemeClr val="bg1"/>
              </a:solidFill>
              <a:latin typeface="Microsoft Sans Serif"/>
              <a:ea typeface="Microsoft Sans Serif"/>
              <a:cs typeface="Arial" panose="020B0604020202020204" pitchFamily="34" charset="0"/>
            </a:endParaRPr>
          </a:p>
        </p:txBody>
      </p:sp>
      <p:sp>
        <p:nvSpPr>
          <p:cNvPr id="14" name="Content Placeholder 2">
            <a:extLst>
              <a:ext uri="{FF2B5EF4-FFF2-40B4-BE49-F238E27FC236}">
                <a16:creationId xmlns:a16="http://schemas.microsoft.com/office/drawing/2014/main" id="{8684FDB8-C700-65CF-1DD4-2386DF1808D6}"/>
              </a:ext>
            </a:extLst>
          </p:cNvPr>
          <p:cNvSpPr>
            <a:spLocks noGrp="1"/>
          </p:cNvSpPr>
          <p:nvPr/>
        </p:nvSpPr>
        <p:spPr>
          <a:xfrm>
            <a:off x="4968564" y="497137"/>
            <a:ext cx="6375309" cy="6005493"/>
          </a:xfrm>
          <a:prstGeom prst="rect">
            <a:avLst/>
          </a:prstGeom>
          <a:noFill/>
        </p:spPr>
        <p:txBody>
          <a:bodyPr vert="horz" lIns="91440" tIns="45720" rIns="91440" bIns="45720" rtlCol="0" anchor="t">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Aft>
                <a:spcPts val="800"/>
              </a:spcAft>
              <a:buNone/>
            </a:pPr>
            <a:r>
              <a:rPr lang="en-US" sz="2400" b="1" dirty="0">
                <a:latin typeface="Microsoft Sans Serif"/>
                <a:ea typeface="Microsoft Sans Serif"/>
                <a:cs typeface="Arial"/>
              </a:rPr>
              <a:t>Together Gloucester Step Changes</a:t>
            </a:r>
            <a:endParaRPr lang="en-US" sz="2400" b="1" dirty="0">
              <a:effectLst/>
              <a:latin typeface="Microsoft Sans Serif"/>
              <a:ea typeface="Microsoft Sans Serif"/>
              <a:cs typeface="Arial" panose="020B0604020202020204" pitchFamily="34" charset="0"/>
            </a:endParaRPr>
          </a:p>
          <a:p>
            <a:pPr marL="0" indent="0">
              <a:spcAft>
                <a:spcPts val="800"/>
              </a:spcAft>
              <a:buNone/>
            </a:pPr>
            <a:r>
              <a:rPr lang="en-US" sz="2400" b="1" dirty="0">
                <a:solidFill>
                  <a:srgbClr val="30CAA7"/>
                </a:solidFill>
                <a:effectLst/>
                <a:latin typeface="Microsoft Sans Serif"/>
                <a:ea typeface="Microsoft Sans Serif"/>
                <a:cs typeface="Arial"/>
              </a:rPr>
              <a:t>Over three years and beyond we collectively aim to:</a:t>
            </a:r>
          </a:p>
          <a:p>
            <a:pPr marL="342900"/>
            <a:r>
              <a:rPr lang="en-US" sz="2400" dirty="0">
                <a:effectLst/>
                <a:latin typeface="Microsoft Sans Serif"/>
                <a:ea typeface="Microsoft Sans Serif"/>
                <a:cs typeface="Arial"/>
              </a:rPr>
              <a:t>Make Gloucester a better place to live, work and visit </a:t>
            </a:r>
            <a:r>
              <a:rPr lang="en-US" sz="2400" dirty="0">
                <a:latin typeface="Microsoft Sans Serif"/>
                <a:ea typeface="Microsoft Sans Serif"/>
                <a:cs typeface="Arial"/>
              </a:rPr>
              <a:t>where everyone can enjoy fun, cultural</a:t>
            </a:r>
            <a:r>
              <a:rPr lang="en-US" sz="2400" dirty="0">
                <a:effectLst/>
                <a:latin typeface="Microsoft Sans Serif"/>
                <a:ea typeface="Microsoft Sans Serif"/>
                <a:cs typeface="Arial"/>
              </a:rPr>
              <a:t> </a:t>
            </a:r>
            <a:r>
              <a:rPr lang="en-US" sz="2400" dirty="0">
                <a:latin typeface="Microsoft Sans Serif"/>
                <a:ea typeface="Microsoft Sans Serif"/>
                <a:cs typeface="Arial"/>
              </a:rPr>
              <a:t>activities</a:t>
            </a:r>
            <a:endParaRPr lang="en-US" sz="2400" dirty="0">
              <a:effectLst/>
              <a:latin typeface="Microsoft Sans Serif"/>
              <a:ea typeface="Microsoft Sans Serif"/>
              <a:cs typeface="Arial"/>
            </a:endParaRPr>
          </a:p>
          <a:p>
            <a:pPr marL="342900"/>
            <a:r>
              <a:rPr lang="en-US" sz="2400" dirty="0">
                <a:latin typeface="Microsoft Sans Serif"/>
                <a:ea typeface="Microsoft Sans Serif"/>
                <a:cs typeface="Arial"/>
              </a:rPr>
              <a:t>Involve Gloucester's citizens in cultural decision making</a:t>
            </a:r>
            <a:endParaRPr lang="en-US" sz="2400" dirty="0">
              <a:effectLst/>
              <a:latin typeface="Microsoft Sans Serif"/>
              <a:ea typeface="Microsoft Sans Serif"/>
              <a:cs typeface="Arial"/>
            </a:endParaRPr>
          </a:p>
          <a:p>
            <a:pPr marL="342900"/>
            <a:r>
              <a:rPr lang="en-US" sz="2400" dirty="0">
                <a:latin typeface="Microsoft Sans Serif"/>
                <a:ea typeface="Microsoft Sans Serif"/>
                <a:cs typeface="Arial"/>
              </a:rPr>
              <a:t>Boost</a:t>
            </a:r>
            <a:r>
              <a:rPr lang="en-US" sz="2400" dirty="0">
                <a:effectLst/>
                <a:latin typeface="Microsoft Sans Serif"/>
                <a:ea typeface="Microsoft Sans Serif"/>
                <a:cs typeface="Arial"/>
              </a:rPr>
              <a:t> the health and well-being of </a:t>
            </a:r>
            <a:r>
              <a:rPr lang="en-US" sz="2400" dirty="0">
                <a:latin typeface="Microsoft Sans Serif"/>
                <a:ea typeface="Microsoft Sans Serif"/>
                <a:cs typeface="Arial"/>
              </a:rPr>
              <a:t>communities</a:t>
            </a:r>
          </a:p>
          <a:p>
            <a:pPr marL="342900"/>
            <a:r>
              <a:rPr lang="en-US" sz="2400" dirty="0">
                <a:latin typeface="Microsoft Sans Serif"/>
                <a:ea typeface="Microsoft Sans Serif"/>
                <a:cs typeface="Arial"/>
              </a:rPr>
              <a:t>Help local </a:t>
            </a:r>
            <a:r>
              <a:rPr lang="en-US" sz="2400" err="1">
                <a:latin typeface="Microsoft Sans Serif"/>
                <a:ea typeface="Microsoft Sans Serif"/>
                <a:cs typeface="Arial"/>
              </a:rPr>
              <a:t>organisations</a:t>
            </a:r>
            <a:r>
              <a:rPr lang="en-US" sz="2400" dirty="0">
                <a:latin typeface="Microsoft Sans Serif"/>
                <a:ea typeface="Microsoft Sans Serif"/>
                <a:cs typeface="Arial"/>
              </a:rPr>
              <a:t> to work together more effectively </a:t>
            </a:r>
          </a:p>
          <a:p>
            <a:pPr marL="342900" lvl="0">
              <a:spcAft>
                <a:spcPts val="800"/>
              </a:spcAft>
            </a:pPr>
            <a:r>
              <a:rPr lang="en-US" sz="2400" dirty="0">
                <a:latin typeface="Microsoft Sans Serif"/>
                <a:ea typeface="Microsoft Sans Serif"/>
                <a:cs typeface="Arial"/>
              </a:rPr>
              <a:t>Encourage</a:t>
            </a:r>
            <a:r>
              <a:rPr lang="en-US" sz="2400" dirty="0">
                <a:effectLst/>
                <a:latin typeface="Microsoft Sans Serif"/>
                <a:ea typeface="Microsoft Sans Serif"/>
                <a:cs typeface="Arial"/>
              </a:rPr>
              <a:t> Gloucester’s citizens to celebrate their identity</a:t>
            </a:r>
          </a:p>
          <a:p>
            <a:endParaRPr lang="en-US" sz="2400" dirty="0">
              <a:latin typeface="Microsoft Sans Serif"/>
              <a:ea typeface="Microsoft Sans Serif"/>
              <a:cs typeface="Arial" panose="020B0604020202020204" pitchFamily="34" charset="0"/>
            </a:endParaRPr>
          </a:p>
        </p:txBody>
      </p:sp>
    </p:spTree>
    <p:extLst>
      <p:ext uri="{BB962C8B-B14F-4D97-AF65-F5344CB8AC3E}">
        <p14:creationId xmlns:p14="http://schemas.microsoft.com/office/powerpoint/2010/main" val="301356691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DCC231C8-C761-4B31-9B1C-C6D19248C6B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a:extLst>
              <a:ext uri="{FF2B5EF4-FFF2-40B4-BE49-F238E27FC236}">
                <a16:creationId xmlns:a16="http://schemas.microsoft.com/office/drawing/2014/main" id="{654AE678-5C09-9CC5-0E88-09CBCD416CB8}"/>
              </a:ext>
            </a:extLst>
          </p:cNvPr>
          <p:cNvSpPr/>
          <p:nvPr/>
        </p:nvSpPr>
        <p:spPr>
          <a:xfrm>
            <a:off x="2801" y="-6804"/>
            <a:ext cx="4539985" cy="6857999"/>
          </a:xfrm>
          <a:prstGeom prst="rect">
            <a:avLst/>
          </a:prstGeom>
          <a:solidFill>
            <a:srgbClr val="30CAA7"/>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a:extLst>
              <a:ext uri="{FF2B5EF4-FFF2-40B4-BE49-F238E27FC236}">
                <a16:creationId xmlns:a16="http://schemas.microsoft.com/office/drawing/2014/main" id="{C5EBA9E2-F39B-8BE2-FA1F-DD84E33EB657}"/>
              </a:ext>
            </a:extLst>
          </p:cNvPr>
          <p:cNvSpPr>
            <a:spLocks noGrp="1"/>
          </p:cNvSpPr>
          <p:nvPr>
            <p:ph type="title"/>
          </p:nvPr>
        </p:nvSpPr>
        <p:spPr>
          <a:xfrm>
            <a:off x="838200" y="557189"/>
            <a:ext cx="3329313" cy="5623920"/>
          </a:xfrm>
        </p:spPr>
        <p:txBody>
          <a:bodyPr>
            <a:normAutofit/>
          </a:bodyPr>
          <a:lstStyle/>
          <a:p>
            <a:r>
              <a:rPr lang="en-GB" sz="5200" b="1" dirty="0">
                <a:solidFill>
                  <a:schemeClr val="bg1"/>
                </a:solidFill>
                <a:latin typeface="Microsoft Sans Serif"/>
                <a:ea typeface="Microsoft Sans Serif"/>
                <a:cs typeface="Arial"/>
              </a:rPr>
              <a:t>About Animate:  Grow</a:t>
            </a:r>
            <a:endParaRPr lang="en-GB" sz="5200" b="1" dirty="0">
              <a:solidFill>
                <a:schemeClr val="bg1"/>
              </a:solidFill>
              <a:latin typeface="Microsoft Sans Serif"/>
              <a:ea typeface="Microsoft Sans Serif"/>
              <a:cs typeface="Arial" panose="020B0604020202020204" pitchFamily="34" charset="0"/>
            </a:endParaRPr>
          </a:p>
        </p:txBody>
      </p:sp>
      <p:graphicFrame>
        <p:nvGraphicFramePr>
          <p:cNvPr id="5" name="Content Placeholder 2">
            <a:extLst>
              <a:ext uri="{FF2B5EF4-FFF2-40B4-BE49-F238E27FC236}">
                <a16:creationId xmlns:a16="http://schemas.microsoft.com/office/drawing/2014/main" id="{60C44019-93DC-09C6-9D87-A3EBD0AF7F6D}"/>
              </a:ext>
            </a:extLst>
          </p:cNvPr>
          <p:cNvGraphicFramePr>
            <a:graphicFrameLocks noGrp="1"/>
          </p:cNvGraphicFramePr>
          <p:nvPr>
            <p:ph idx="1"/>
            <p:extLst>
              <p:ext uri="{D42A27DB-BD31-4B8C-83A1-F6EECF244321}">
                <p14:modId xmlns:p14="http://schemas.microsoft.com/office/powerpoint/2010/main" val="1484319941"/>
              </p:ext>
            </p:extLst>
          </p:nvPr>
        </p:nvGraphicFramePr>
        <p:xfrm>
          <a:off x="5167891" y="614039"/>
          <a:ext cx="6263640" cy="550468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09808491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DCC231C8-C761-4B31-9B1C-C6D19248C6B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022D32E5-6945-B1F5-E4D0-519D49E87411}"/>
              </a:ext>
            </a:extLst>
          </p:cNvPr>
          <p:cNvSpPr/>
          <p:nvPr/>
        </p:nvSpPr>
        <p:spPr>
          <a:xfrm>
            <a:off x="2801" y="-6804"/>
            <a:ext cx="4539985" cy="6857999"/>
          </a:xfrm>
          <a:prstGeom prst="rect">
            <a:avLst/>
          </a:prstGeom>
          <a:solidFill>
            <a:srgbClr val="30CAA7"/>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a:extLst>
              <a:ext uri="{FF2B5EF4-FFF2-40B4-BE49-F238E27FC236}">
                <a16:creationId xmlns:a16="http://schemas.microsoft.com/office/drawing/2014/main" id="{C5EBA9E2-F39B-8BE2-FA1F-DD84E33EB657}"/>
              </a:ext>
            </a:extLst>
          </p:cNvPr>
          <p:cNvSpPr>
            <a:spLocks noGrp="1"/>
          </p:cNvSpPr>
          <p:nvPr>
            <p:ph type="title"/>
          </p:nvPr>
        </p:nvSpPr>
        <p:spPr>
          <a:xfrm>
            <a:off x="513229" y="882160"/>
            <a:ext cx="3569009" cy="5612713"/>
          </a:xfrm>
        </p:spPr>
        <p:txBody>
          <a:bodyPr>
            <a:normAutofit/>
          </a:bodyPr>
          <a:lstStyle/>
          <a:p>
            <a:r>
              <a:rPr lang="en-GB" sz="5400" b="1" dirty="0">
                <a:solidFill>
                  <a:schemeClr val="bg1"/>
                </a:solidFill>
                <a:latin typeface="Microsoft Sans Serif"/>
                <a:ea typeface="Microsoft Sans Serif"/>
                <a:cs typeface="Microsoft Sans Serif"/>
              </a:rPr>
              <a:t>Eligibility </a:t>
            </a:r>
            <a:br>
              <a:rPr lang="en-GB" sz="5400" b="1" dirty="0">
                <a:latin typeface="Microsoft Sans Serif"/>
                <a:ea typeface="Microsoft Sans Serif"/>
                <a:cs typeface="Microsoft Sans Serif"/>
              </a:rPr>
            </a:br>
            <a:r>
              <a:rPr lang="en-GB" sz="5400" b="1" dirty="0">
                <a:solidFill>
                  <a:schemeClr val="bg1"/>
                </a:solidFill>
                <a:latin typeface="Microsoft Sans Serif"/>
                <a:ea typeface="Microsoft Sans Serif"/>
                <a:cs typeface="Microsoft Sans Serif"/>
              </a:rPr>
              <a:t>Criteria</a:t>
            </a:r>
            <a:endParaRPr lang="en-US" dirty="0">
              <a:solidFill>
                <a:schemeClr val="bg1"/>
              </a:solidFill>
              <a:latin typeface="Microsoft Sans Serif"/>
              <a:ea typeface="Microsoft Sans Serif"/>
              <a:cs typeface="Microsoft Sans Serif"/>
            </a:endParaRPr>
          </a:p>
          <a:p>
            <a:endParaRPr lang="en-US" dirty="0">
              <a:latin typeface="Microsoft Sans Serif"/>
              <a:ea typeface="Microsoft Sans Serif"/>
              <a:cs typeface="Microsoft Sans Serif"/>
            </a:endParaRPr>
          </a:p>
        </p:txBody>
      </p:sp>
      <p:sp>
        <p:nvSpPr>
          <p:cNvPr id="14" name="Content Placeholder 2">
            <a:extLst>
              <a:ext uri="{FF2B5EF4-FFF2-40B4-BE49-F238E27FC236}">
                <a16:creationId xmlns:a16="http://schemas.microsoft.com/office/drawing/2014/main" id="{8684FDB8-C700-65CF-1DD4-2386DF1808D6}"/>
              </a:ext>
            </a:extLst>
          </p:cNvPr>
          <p:cNvSpPr>
            <a:spLocks noGrp="1"/>
          </p:cNvSpPr>
          <p:nvPr/>
        </p:nvSpPr>
        <p:spPr>
          <a:xfrm>
            <a:off x="4968564" y="497137"/>
            <a:ext cx="6375309" cy="5308542"/>
          </a:xfrm>
          <a:prstGeom prst="rect">
            <a:avLst/>
          </a:prstGeom>
          <a:noFill/>
        </p:spPr>
        <p:txBody>
          <a:bodyPr vert="horz" lIns="91440" tIns="45720" rIns="91440" bIns="45720" rtlCol="0" anchor="t">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Aft>
                <a:spcPts val="800"/>
              </a:spcAft>
              <a:buNone/>
            </a:pPr>
            <a:endParaRPr lang="en-US" sz="2400" b="1">
              <a:effectLst/>
              <a:latin typeface="Microsoft Sans Serif"/>
              <a:ea typeface="Microsoft Sans Serif"/>
              <a:cs typeface="Arial" panose="020B0604020202020204" pitchFamily="34" charset="0"/>
            </a:endParaRPr>
          </a:p>
          <a:p>
            <a:endParaRPr lang="en-US" sz="2400">
              <a:latin typeface="Microsoft Sans Serif"/>
              <a:ea typeface="Microsoft Sans Serif"/>
              <a:cs typeface="Arial" panose="020B0604020202020204" pitchFamily="34" charset="0"/>
            </a:endParaRPr>
          </a:p>
        </p:txBody>
      </p:sp>
      <p:sp>
        <p:nvSpPr>
          <p:cNvPr id="31" name="TextBox 30">
            <a:extLst>
              <a:ext uri="{FF2B5EF4-FFF2-40B4-BE49-F238E27FC236}">
                <a16:creationId xmlns:a16="http://schemas.microsoft.com/office/drawing/2014/main" id="{853D8E68-28FE-67F7-EBE6-6FC8E73C85DD}"/>
              </a:ext>
            </a:extLst>
          </p:cNvPr>
          <p:cNvSpPr txBox="1"/>
          <p:nvPr/>
        </p:nvSpPr>
        <p:spPr>
          <a:xfrm>
            <a:off x="4773975" y="257060"/>
            <a:ext cx="7105879" cy="526297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600" b="1" dirty="0">
                <a:latin typeface="Microsoft Sans Serif"/>
                <a:ea typeface="+mn-lt"/>
                <a:cs typeface="+mn-lt"/>
              </a:rPr>
              <a:t>All projects supported by Together Gloucester in this funding round must:</a:t>
            </a:r>
            <a:endParaRPr lang="en-US" sz="1600" b="1">
              <a:latin typeface="Microsoft Sans Serif"/>
              <a:ea typeface="Calibri"/>
              <a:cs typeface="Calibri"/>
            </a:endParaRPr>
          </a:p>
          <a:p>
            <a:endParaRPr lang="en-US" sz="1600" b="1" dirty="0">
              <a:latin typeface="Microsoft Sans Serif"/>
              <a:ea typeface="+mn-lt"/>
              <a:cs typeface="+mn-lt"/>
            </a:endParaRPr>
          </a:p>
          <a:p>
            <a:pPr marL="285750" indent="-285750">
              <a:buFont typeface="Arial"/>
              <a:buChar char="•"/>
            </a:pPr>
            <a:r>
              <a:rPr lang="en-US" sz="1600" dirty="0">
                <a:latin typeface="Microsoft Sans Serif"/>
                <a:ea typeface="+mn-lt"/>
                <a:cs typeface="+mn-lt"/>
              </a:rPr>
              <a:t>Take place between April 2026 and March 2027 </a:t>
            </a:r>
            <a:endParaRPr lang="en-US" sz="1600">
              <a:latin typeface="Microsoft Sans Serif"/>
              <a:ea typeface="Calibri"/>
              <a:cs typeface="Calibri"/>
            </a:endParaRPr>
          </a:p>
          <a:p>
            <a:pPr marL="285750" indent="-285750">
              <a:buFont typeface="Arial"/>
              <a:buChar char="•"/>
            </a:pPr>
            <a:r>
              <a:rPr lang="en-US" sz="1600" dirty="0">
                <a:latin typeface="Microsoft Sans Serif"/>
                <a:ea typeface="+mn-lt"/>
                <a:cs typeface="+mn-lt"/>
              </a:rPr>
              <a:t>Have a strong connection to Gloucester and take place in Gloucester</a:t>
            </a:r>
            <a:endParaRPr lang="en-US" sz="1600">
              <a:latin typeface="Microsoft Sans Serif"/>
              <a:ea typeface="Calibri"/>
              <a:cs typeface="Calibri"/>
            </a:endParaRPr>
          </a:p>
          <a:p>
            <a:pPr marL="285750" indent="-285750">
              <a:buFont typeface="Arial"/>
              <a:buChar char="•"/>
            </a:pPr>
            <a:r>
              <a:rPr lang="en-US" sz="1600" dirty="0">
                <a:latin typeface="Microsoft Sans Serif"/>
                <a:ea typeface="+mn-lt"/>
                <a:cs typeface="+mn-lt"/>
              </a:rPr>
              <a:t>Provide exciting creative arts activities which engage local communities and have a public benefit to residents of Gloucester</a:t>
            </a:r>
            <a:endParaRPr lang="en-US" sz="1600">
              <a:latin typeface="Microsoft Sans Serif"/>
              <a:ea typeface="Calibri"/>
              <a:cs typeface="Calibri"/>
            </a:endParaRPr>
          </a:p>
          <a:p>
            <a:pPr marL="285750" indent="-285750">
              <a:buFont typeface="Arial"/>
              <a:buChar char="•"/>
            </a:pPr>
            <a:r>
              <a:rPr lang="en-US" sz="1600" dirty="0">
                <a:latin typeface="Microsoft Sans Serif"/>
                <a:ea typeface="+mn-lt"/>
                <a:cs typeface="+mn-lt"/>
              </a:rPr>
              <a:t>Demonstrate a commitment to accessibility, inclusion and environmental sustainability</a:t>
            </a:r>
            <a:endParaRPr lang="en-US" sz="1600">
              <a:latin typeface="Microsoft Sans Serif"/>
              <a:ea typeface="Calibri"/>
              <a:cs typeface="Calibri"/>
            </a:endParaRPr>
          </a:p>
          <a:p>
            <a:pPr marL="285750" indent="-285750">
              <a:buFont typeface="Arial"/>
              <a:buChar char="•"/>
            </a:pPr>
            <a:r>
              <a:rPr lang="en-US" sz="1600" dirty="0">
                <a:latin typeface="Microsoft Sans Serif"/>
                <a:ea typeface="+mn-lt"/>
                <a:cs typeface="+mn-lt"/>
              </a:rPr>
              <a:t>Not have already taken place / be seeking funding retrospectively, though a new development of an existing project is eligible.</a:t>
            </a:r>
            <a:endParaRPr lang="en-US" sz="1600">
              <a:latin typeface="Microsoft Sans Serif"/>
              <a:ea typeface="Calibri"/>
              <a:cs typeface="Calibri"/>
            </a:endParaRPr>
          </a:p>
          <a:p>
            <a:pPr marL="285750" indent="-285750">
              <a:buFont typeface="Arial"/>
              <a:buChar char="•"/>
            </a:pPr>
            <a:r>
              <a:rPr lang="en-US" sz="1600" dirty="0">
                <a:latin typeface="Microsoft Sans Serif"/>
                <a:ea typeface="+mn-lt"/>
                <a:cs typeface="+mn-lt"/>
              </a:rPr>
              <a:t>Be free (or option to participate for free) to participate and not for profit</a:t>
            </a:r>
            <a:endParaRPr lang="en-US" sz="1600" dirty="0">
              <a:latin typeface="Microsoft Sans Serif"/>
              <a:ea typeface="Calibri" panose="020F0502020204030204"/>
              <a:cs typeface="Calibri" panose="020F0502020204030204"/>
            </a:endParaRPr>
          </a:p>
          <a:p>
            <a:pPr marL="285750" indent="-285750">
              <a:buFont typeface="Arial"/>
              <a:buChar char="•"/>
            </a:pPr>
            <a:r>
              <a:rPr lang="en-GB" sz="1600" dirty="0">
                <a:latin typeface="Microsoft Sans Serif"/>
                <a:ea typeface="+mn-lt"/>
                <a:cs typeface="+mn-lt"/>
              </a:rPr>
              <a:t>ensure that all health and safety regulations are met, and appropriate licenses and permissions obtained.</a:t>
            </a:r>
            <a:endParaRPr lang="en-US" sz="1600" dirty="0">
              <a:latin typeface="Microsoft Sans Serif"/>
              <a:ea typeface="+mn-lt"/>
              <a:cs typeface="+mn-lt"/>
            </a:endParaRPr>
          </a:p>
          <a:p>
            <a:pPr marL="285750" indent="-285750">
              <a:buFont typeface="Arial"/>
              <a:buChar char="•"/>
            </a:pPr>
            <a:endParaRPr lang="en-US" sz="1600" b="1" dirty="0">
              <a:latin typeface="Microsoft Sans Serif"/>
              <a:ea typeface="Calibri" panose="020F0502020204030204"/>
              <a:cs typeface="Calibri" panose="020F0502020204030204"/>
            </a:endParaRPr>
          </a:p>
          <a:p>
            <a:r>
              <a:rPr lang="en-US" sz="1600" b="1" dirty="0">
                <a:latin typeface="Microsoft Sans Serif"/>
                <a:ea typeface="+mn-lt"/>
                <a:cs typeface="+mn-lt"/>
              </a:rPr>
              <a:t>The </a:t>
            </a:r>
            <a:r>
              <a:rPr lang="en-US" sz="1600" b="1" err="1">
                <a:latin typeface="Microsoft Sans Serif"/>
                <a:ea typeface="+mn-lt"/>
                <a:cs typeface="+mn-lt"/>
              </a:rPr>
              <a:t>organisation</a:t>
            </a:r>
            <a:r>
              <a:rPr lang="en-US" sz="1600" b="1" dirty="0">
                <a:latin typeface="Microsoft Sans Serif"/>
                <a:ea typeface="+mn-lt"/>
                <a:cs typeface="+mn-lt"/>
              </a:rPr>
              <a:t> or individual applying must: </a:t>
            </a:r>
            <a:endParaRPr lang="en-US" sz="1600" b="1" dirty="0">
              <a:latin typeface="Microsoft Sans Serif"/>
              <a:ea typeface="Calibri" panose="020F0502020204030204"/>
              <a:cs typeface="Calibri" panose="020F0502020204030204"/>
            </a:endParaRPr>
          </a:p>
          <a:p>
            <a:pPr marL="285750" indent="-285750">
              <a:buFont typeface="Arial"/>
              <a:buChar char="•"/>
            </a:pPr>
            <a:r>
              <a:rPr lang="en-US" sz="1600" dirty="0">
                <a:latin typeface="Microsoft Sans Serif"/>
                <a:ea typeface="+mn-lt"/>
                <a:cs typeface="+mn-lt"/>
              </a:rPr>
              <a:t>Not have received Arts Council England National Portfolio </a:t>
            </a:r>
            <a:r>
              <a:rPr lang="en-US" sz="1600" err="1">
                <a:latin typeface="Microsoft Sans Serif"/>
                <a:ea typeface="+mn-lt"/>
                <a:cs typeface="+mn-lt"/>
              </a:rPr>
              <a:t>Organisation</a:t>
            </a:r>
            <a:r>
              <a:rPr lang="en-US" sz="1600" dirty="0">
                <a:latin typeface="Microsoft Sans Serif"/>
                <a:ea typeface="+mn-lt"/>
                <a:cs typeface="+mn-lt"/>
              </a:rPr>
              <a:t> funding for the activity you are applying for</a:t>
            </a:r>
          </a:p>
          <a:p>
            <a:pPr marL="285750" indent="-285750">
              <a:buFont typeface="Arial"/>
              <a:buChar char="•"/>
            </a:pPr>
            <a:r>
              <a:rPr lang="en-US" sz="1600" dirty="0">
                <a:latin typeface="Microsoft Sans Serif"/>
                <a:ea typeface="+mn-lt"/>
                <a:cs typeface="+mn-lt"/>
              </a:rPr>
              <a:t>Be either a legally constituted </a:t>
            </a:r>
            <a:r>
              <a:rPr lang="en-US" sz="1600" err="1">
                <a:latin typeface="Microsoft Sans Serif"/>
                <a:ea typeface="+mn-lt"/>
                <a:cs typeface="+mn-lt"/>
              </a:rPr>
              <a:t>organisation</a:t>
            </a:r>
            <a:r>
              <a:rPr lang="en-US" sz="1600" dirty="0">
                <a:latin typeface="Microsoft Sans Serif"/>
                <a:ea typeface="+mn-lt"/>
                <a:cs typeface="+mn-lt"/>
              </a:rPr>
              <a:t> or if applying as an individual include a letter of support in reference from an </a:t>
            </a:r>
            <a:r>
              <a:rPr lang="en-US" sz="1600" err="1">
                <a:latin typeface="Microsoft Sans Serif"/>
                <a:ea typeface="+mn-lt"/>
                <a:cs typeface="+mn-lt"/>
              </a:rPr>
              <a:t>organisation</a:t>
            </a:r>
            <a:r>
              <a:rPr lang="en-US" sz="1600" dirty="0">
                <a:latin typeface="Microsoft Sans Serif"/>
                <a:ea typeface="+mn-lt"/>
                <a:cs typeface="+mn-lt"/>
              </a:rPr>
              <a:t> about you and to demonstrate that you are not seeking commercial income. </a:t>
            </a:r>
          </a:p>
          <a:p>
            <a:pPr marL="285750" indent="-285750">
              <a:buFont typeface="Arial"/>
              <a:buChar char="•"/>
            </a:pPr>
            <a:r>
              <a:rPr lang="en-US" sz="1600" dirty="0">
                <a:latin typeface="Microsoft Sans Serif"/>
                <a:ea typeface="+mn-lt"/>
                <a:cs typeface="+mn-lt"/>
              </a:rPr>
              <a:t>Have a bank or building society account </a:t>
            </a:r>
          </a:p>
        </p:txBody>
      </p:sp>
    </p:spTree>
    <p:extLst>
      <p:ext uri="{BB962C8B-B14F-4D97-AF65-F5344CB8AC3E}">
        <p14:creationId xmlns:p14="http://schemas.microsoft.com/office/powerpoint/2010/main" val="142153570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DCC231C8-C761-4B31-9B1C-C6D19248C6B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a:extLst>
              <a:ext uri="{FF2B5EF4-FFF2-40B4-BE49-F238E27FC236}">
                <a16:creationId xmlns:a16="http://schemas.microsoft.com/office/drawing/2014/main" id="{654AE678-5C09-9CC5-0E88-09CBCD416CB8}"/>
              </a:ext>
            </a:extLst>
          </p:cNvPr>
          <p:cNvSpPr/>
          <p:nvPr/>
        </p:nvSpPr>
        <p:spPr>
          <a:xfrm>
            <a:off x="2801" y="-6804"/>
            <a:ext cx="4539985" cy="6857999"/>
          </a:xfrm>
          <a:prstGeom prst="rect">
            <a:avLst/>
          </a:prstGeom>
          <a:solidFill>
            <a:srgbClr val="30CAA7"/>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a:extLst>
              <a:ext uri="{FF2B5EF4-FFF2-40B4-BE49-F238E27FC236}">
                <a16:creationId xmlns:a16="http://schemas.microsoft.com/office/drawing/2014/main" id="{C5EBA9E2-F39B-8BE2-FA1F-DD84E33EB657}"/>
              </a:ext>
            </a:extLst>
          </p:cNvPr>
          <p:cNvSpPr>
            <a:spLocks noGrp="1"/>
          </p:cNvSpPr>
          <p:nvPr>
            <p:ph type="title"/>
          </p:nvPr>
        </p:nvSpPr>
        <p:spPr>
          <a:xfrm>
            <a:off x="838200" y="557189"/>
            <a:ext cx="3374136" cy="5567891"/>
          </a:xfrm>
        </p:spPr>
        <p:txBody>
          <a:bodyPr>
            <a:normAutofit/>
          </a:bodyPr>
          <a:lstStyle/>
          <a:p>
            <a:r>
              <a:rPr lang="en-GB" sz="5200" b="1" dirty="0">
                <a:solidFill>
                  <a:schemeClr val="bg1"/>
                </a:solidFill>
                <a:latin typeface="Microsoft Sans Serif"/>
                <a:ea typeface="Microsoft Sans Serif"/>
                <a:cs typeface="Arial"/>
              </a:rPr>
              <a:t>What can be funded? </a:t>
            </a:r>
            <a:endParaRPr lang="en-GB" sz="5200" b="1" dirty="0">
              <a:solidFill>
                <a:schemeClr val="bg1"/>
              </a:solidFill>
              <a:latin typeface="Microsoft Sans Serif"/>
              <a:ea typeface="Microsoft Sans Serif"/>
              <a:cs typeface="Arial" panose="020B0604020202020204" pitchFamily="34" charset="0"/>
            </a:endParaRPr>
          </a:p>
        </p:txBody>
      </p:sp>
      <p:sp>
        <p:nvSpPr>
          <p:cNvPr id="13" name="Content Placeholder 12">
            <a:extLst>
              <a:ext uri="{FF2B5EF4-FFF2-40B4-BE49-F238E27FC236}">
                <a16:creationId xmlns:a16="http://schemas.microsoft.com/office/drawing/2014/main" id="{3B8AEBBB-DB08-F672-6B43-8C92FC16E0C7}"/>
              </a:ext>
            </a:extLst>
          </p:cNvPr>
          <p:cNvSpPr>
            <a:spLocks noGrp="1"/>
          </p:cNvSpPr>
          <p:nvPr>
            <p:ph idx="1"/>
          </p:nvPr>
        </p:nvSpPr>
        <p:spPr>
          <a:xfrm>
            <a:off x="4846704" y="647407"/>
            <a:ext cx="6507096" cy="5503943"/>
          </a:xfrm>
        </p:spPr>
        <p:txBody>
          <a:bodyPr vert="horz" lIns="91440" tIns="45720" rIns="91440" bIns="45720" rtlCol="0" anchor="t">
            <a:normAutofit fontScale="92500" lnSpcReduction="10000"/>
          </a:bodyPr>
          <a:lstStyle/>
          <a:p>
            <a:pPr marL="0" indent="0">
              <a:spcAft>
                <a:spcPts val="800"/>
              </a:spcAft>
              <a:buNone/>
            </a:pPr>
            <a:r>
              <a:rPr lang="en-GB" sz="2000" b="1" dirty="0">
                <a:solidFill>
                  <a:srgbClr val="30CAA7"/>
                </a:solidFill>
                <a:latin typeface="Microsoft Sans Serif"/>
                <a:ea typeface="Microsoft Sans Serif"/>
                <a:cs typeface="Microsoft Sans Serif"/>
              </a:rPr>
              <a:t>The Animate Over £1,001 Fund seeks to support projects that:</a:t>
            </a:r>
            <a:endParaRPr lang="en-US" dirty="0">
              <a:latin typeface="Microsoft Sans Serif"/>
              <a:ea typeface="Calibri"/>
              <a:cs typeface="Calibri"/>
            </a:endParaRPr>
          </a:p>
          <a:p>
            <a:pPr marL="342900" indent="-342900"/>
            <a:r>
              <a:rPr lang="en-GB" sz="2000" dirty="0">
                <a:latin typeface="Microsoft Sans Serif"/>
                <a:ea typeface="Microsoft Sans Serif"/>
                <a:cs typeface="Microsoft Sans Serif"/>
              </a:rPr>
              <a:t>Have a strong connection to Gloucester and take place in Gloucester</a:t>
            </a:r>
            <a:endParaRPr lang="en-GB" dirty="0">
              <a:latin typeface="Microsoft Sans Serif"/>
              <a:ea typeface="Microsoft Sans Serif"/>
              <a:cs typeface="Microsoft Sans Serif"/>
            </a:endParaRPr>
          </a:p>
          <a:p>
            <a:pPr marL="342900" indent="-342900"/>
            <a:r>
              <a:rPr lang="en-GB" sz="2000" dirty="0">
                <a:latin typeface="Microsoft Sans Serif"/>
                <a:ea typeface="Microsoft Sans Serif"/>
                <a:cs typeface="Microsoft Sans Serif"/>
              </a:rPr>
              <a:t>Provide exciting creative arts activities which engage local communities and have a public benefit to residents of Gloucester</a:t>
            </a:r>
          </a:p>
          <a:p>
            <a:pPr marL="342900" indent="-342900"/>
            <a:r>
              <a:rPr lang="en-GB" sz="2000" dirty="0">
                <a:latin typeface="Microsoft Sans Serif"/>
                <a:ea typeface="Microsoft Sans Serif"/>
                <a:cs typeface="Microsoft Sans Serif"/>
              </a:rPr>
              <a:t>Benefit residents of Gloucester through cultural activity or development that addresses an identified gap in current provision</a:t>
            </a:r>
          </a:p>
          <a:p>
            <a:pPr marL="342900" indent="-342900"/>
            <a:r>
              <a:rPr lang="en-GB" sz="2000" dirty="0">
                <a:latin typeface="Microsoft Sans Serif"/>
                <a:ea typeface="Microsoft Sans Serif"/>
                <a:cs typeface="Microsoft Sans Serif"/>
              </a:rPr>
              <a:t>Demonstrate clear planning, delivery and evaluation methods </a:t>
            </a:r>
          </a:p>
          <a:p>
            <a:pPr marL="342900" indent="-342900"/>
            <a:r>
              <a:rPr lang="en-GB" sz="2000" dirty="0">
                <a:latin typeface="Microsoft Sans Serif"/>
                <a:ea typeface="Microsoft Sans Serif"/>
                <a:cs typeface="Microsoft Sans Serif"/>
              </a:rPr>
              <a:t>Contribute to one of Together Gloucester five step changes</a:t>
            </a:r>
          </a:p>
          <a:p>
            <a:pPr marL="342900" indent="-342900"/>
            <a:r>
              <a:rPr lang="en-GB" sz="2000" dirty="0">
                <a:latin typeface="Microsoft Sans Serif"/>
                <a:ea typeface="Microsoft Sans Serif"/>
                <a:cs typeface="Microsoft Sans Serif"/>
              </a:rPr>
              <a:t>Evidence project and budget management skills (</a:t>
            </a:r>
            <a:r>
              <a:rPr lang="en-GB" sz="2000" err="1">
                <a:latin typeface="Microsoft Sans Serif"/>
                <a:ea typeface="Microsoft Sans Serif"/>
                <a:cs typeface="Microsoft Sans Serif"/>
              </a:rPr>
              <a:t>e.g</a:t>
            </a:r>
            <a:r>
              <a:rPr lang="en-GB" sz="2000" dirty="0">
                <a:latin typeface="Microsoft Sans Serif"/>
                <a:ea typeface="Microsoft Sans Serif"/>
                <a:cs typeface="Microsoft Sans Serif"/>
              </a:rPr>
              <a:t> the budget balances)</a:t>
            </a:r>
          </a:p>
          <a:p>
            <a:pPr marL="342900" indent="-342900">
              <a:spcAft>
                <a:spcPts val="800"/>
              </a:spcAft>
            </a:pPr>
            <a:r>
              <a:rPr lang="en-GB" sz="2000" dirty="0">
                <a:latin typeface="Microsoft Sans Serif"/>
                <a:ea typeface="Microsoft Sans Serif"/>
                <a:cs typeface="Microsoft Sans Serif"/>
              </a:rPr>
              <a:t>Demonstrate a commitment to accessibility, inclusion and environmental sustainability</a:t>
            </a:r>
          </a:p>
          <a:p>
            <a:pPr marL="342900" indent="-342900">
              <a:spcAft>
                <a:spcPts val="800"/>
              </a:spcAft>
            </a:pPr>
            <a:endParaRPr lang="en-GB" sz="1900" dirty="0">
              <a:highlight>
                <a:srgbClr val="FFFF00"/>
              </a:highlight>
              <a:latin typeface="Microsoft Sans Serif"/>
              <a:ea typeface="Microsoft Sans Serif"/>
              <a:cs typeface="Calibri"/>
            </a:endParaRPr>
          </a:p>
        </p:txBody>
      </p:sp>
    </p:spTree>
    <p:extLst>
      <p:ext uri="{BB962C8B-B14F-4D97-AF65-F5344CB8AC3E}">
        <p14:creationId xmlns:p14="http://schemas.microsoft.com/office/powerpoint/2010/main" val="2318872463"/>
      </p:ext>
    </p:extLst>
  </p:cSld>
  <p:clrMapOvr>
    <a:masterClrMapping/>
  </p:clrMapOvr>
  <p:extLst>
    <p:ext uri="{6950BFC3-D8DA-4A85-94F7-54DA5524770B}">
      <p188:commentRel xmlns:p188="http://schemas.microsoft.com/office/powerpoint/2018/8/main" r:id="rId2"/>
    </p:ext>
  </p:extLst>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7E0680-688A-1F18-F53C-CE02F5C1FE2D}"/>
              </a:ext>
            </a:extLst>
          </p:cNvPr>
          <p:cNvSpPr>
            <a:spLocks noGrp="1"/>
          </p:cNvSpPr>
          <p:nvPr>
            <p:ph type="title"/>
          </p:nvPr>
        </p:nvSpPr>
        <p:spPr>
          <a:xfrm>
            <a:off x="401320" y="212725"/>
            <a:ext cx="10515600" cy="1325563"/>
          </a:xfrm>
        </p:spPr>
        <p:txBody>
          <a:bodyPr>
            <a:normAutofit/>
          </a:bodyPr>
          <a:lstStyle/>
          <a:p>
            <a:r>
              <a:rPr lang="en-GB" sz="4800" b="1">
                <a:ea typeface="Microsoft Sans Serif"/>
                <a:cs typeface="Arial"/>
              </a:rPr>
              <a:t>How to Apply</a:t>
            </a:r>
          </a:p>
        </p:txBody>
      </p:sp>
      <p:sp>
        <p:nvSpPr>
          <p:cNvPr id="33" name="Flowchart: Process 32">
            <a:extLst>
              <a:ext uri="{FF2B5EF4-FFF2-40B4-BE49-F238E27FC236}">
                <a16:creationId xmlns:a16="http://schemas.microsoft.com/office/drawing/2014/main" id="{A6FAE2BF-5771-3EEB-751E-9B4B91C7E916}"/>
              </a:ext>
            </a:extLst>
          </p:cNvPr>
          <p:cNvSpPr/>
          <p:nvPr/>
        </p:nvSpPr>
        <p:spPr>
          <a:xfrm>
            <a:off x="390721" y="1535400"/>
            <a:ext cx="10529614" cy="1082690"/>
          </a:xfrm>
          <a:prstGeom prst="flowChartProcess">
            <a:avLst/>
          </a:prstGeom>
          <a:solidFill>
            <a:srgbClr val="30CAA7"/>
          </a:solidFill>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marL="342900" indent="-342900">
              <a:buAutoNum type="arabicPeriod"/>
            </a:pPr>
            <a:r>
              <a:rPr lang="en-GB" sz="1800" b="1" dirty="0">
                <a:latin typeface="Microsoft Sans Serif"/>
                <a:ea typeface="Microsoft Sans Serif"/>
                <a:cs typeface="Arial"/>
              </a:rPr>
              <a:t>(Optional) </a:t>
            </a:r>
            <a:r>
              <a:rPr lang="en-GB" sz="1800" b="1" dirty="0">
                <a:effectLst/>
                <a:latin typeface="Microsoft Sans Serif"/>
                <a:ea typeface="Arial" panose="020B0604020202020204" pitchFamily="34" charset="0"/>
                <a:cs typeface="Arial"/>
              </a:rPr>
              <a:t>Attend one of our advice sessions </a:t>
            </a:r>
            <a:r>
              <a:rPr lang="en-GB" sz="1800" dirty="0">
                <a:effectLst/>
                <a:latin typeface="Microsoft Sans Serif"/>
                <a:ea typeface="Arial" panose="020B0604020202020204" pitchFamily="34" charset="0"/>
                <a:cs typeface="Arial"/>
              </a:rPr>
              <a:t>taking place in communities and/or read</a:t>
            </a:r>
            <a:r>
              <a:rPr lang="en-GB" dirty="0">
                <a:latin typeface="Microsoft Sans Serif"/>
                <a:ea typeface="Arial" panose="020B0604020202020204" pitchFamily="34" charset="0"/>
                <a:cs typeface="Arial"/>
              </a:rPr>
              <a:t> this</a:t>
            </a:r>
            <a:r>
              <a:rPr lang="en-GB" sz="1800" dirty="0">
                <a:effectLst/>
                <a:latin typeface="Microsoft Sans Serif"/>
                <a:ea typeface="Arial" panose="020B0604020202020204" pitchFamily="34" charset="0"/>
                <a:cs typeface="Arial"/>
              </a:rPr>
              <a:t> guidance on eligibility and what to include in the application.</a:t>
            </a:r>
          </a:p>
        </p:txBody>
      </p:sp>
      <p:sp>
        <p:nvSpPr>
          <p:cNvPr id="34" name="Flowchart: Process 33">
            <a:extLst>
              <a:ext uri="{FF2B5EF4-FFF2-40B4-BE49-F238E27FC236}">
                <a16:creationId xmlns:a16="http://schemas.microsoft.com/office/drawing/2014/main" id="{55F5C0EC-170C-BEA8-F1C1-F6ABE51B8960}"/>
              </a:ext>
            </a:extLst>
          </p:cNvPr>
          <p:cNvSpPr/>
          <p:nvPr/>
        </p:nvSpPr>
        <p:spPr>
          <a:xfrm>
            <a:off x="405136" y="2740932"/>
            <a:ext cx="10521055" cy="2123383"/>
          </a:xfrm>
          <a:prstGeom prst="flowChartProcess">
            <a:avLst/>
          </a:prstGeom>
          <a:solidFill>
            <a:srgbClr val="30CAA7"/>
          </a:solidFill>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r>
              <a:rPr lang="en-GB" sz="1800" b="1">
                <a:latin typeface="Microsoft Sans Serif"/>
                <a:ea typeface="Microsoft Sans Serif"/>
                <a:cs typeface="Arial"/>
              </a:rPr>
              <a:t>2.</a:t>
            </a:r>
            <a:r>
              <a:rPr lang="en-GB" sz="2400" b="1" dirty="0">
                <a:latin typeface="Microsoft Sans Serif"/>
                <a:ea typeface="Microsoft Sans Serif"/>
                <a:cs typeface="Arial"/>
              </a:rPr>
              <a:t> </a:t>
            </a:r>
            <a:r>
              <a:rPr lang="en-GB" sz="2400" b="1" dirty="0">
                <a:latin typeface="Microsoft Sans Serif"/>
                <a:ea typeface="Microsoft Sans Serif"/>
                <a:cs typeface="Arial"/>
                <a:hlinkClick r:id="rId2"/>
              </a:rPr>
              <a:t>Click Here</a:t>
            </a:r>
            <a:r>
              <a:rPr lang="en-GB" sz="2400" b="1" dirty="0">
                <a:latin typeface="Microsoft Sans Serif"/>
                <a:ea typeface="Microsoft Sans Serif"/>
                <a:cs typeface="Arial"/>
              </a:rPr>
              <a:t> </a:t>
            </a:r>
            <a:r>
              <a:rPr lang="en-GB" b="1">
                <a:latin typeface="Microsoft Sans Serif"/>
                <a:ea typeface="Microsoft Sans Serif"/>
                <a:cs typeface="Arial"/>
              </a:rPr>
              <a:t>to fill</a:t>
            </a:r>
            <a:r>
              <a:rPr lang="en-GB" sz="1800" b="1">
                <a:latin typeface="Microsoft Sans Serif"/>
                <a:ea typeface="Microsoft Sans Serif"/>
                <a:cs typeface="Arial"/>
              </a:rPr>
              <a:t> out an online application.</a:t>
            </a:r>
            <a:r>
              <a:rPr lang="en-GB" b="1" dirty="0">
                <a:solidFill>
                  <a:srgbClr val="FFFFFF"/>
                </a:solidFill>
                <a:latin typeface="Microsoft Sans Serif"/>
                <a:ea typeface="Microsoft Sans Serif"/>
                <a:cs typeface="Arial"/>
              </a:rPr>
              <a:t> </a:t>
            </a:r>
            <a:endParaRPr lang="en-GB" sz="1800" b="1">
              <a:solidFill>
                <a:schemeClr val="tx1"/>
              </a:solidFill>
              <a:highlight>
                <a:srgbClr val="FFFF00"/>
              </a:highlight>
              <a:latin typeface="Microsoft Sans Serif"/>
              <a:ea typeface="Microsoft Sans Serif"/>
              <a:cs typeface="Arial" panose="020B0604020202020204" pitchFamily="34" charset="0"/>
            </a:endParaRPr>
          </a:p>
          <a:p>
            <a:pPr marL="0" indent="0">
              <a:buNone/>
            </a:pPr>
            <a:r>
              <a:rPr lang="en-GB" sz="1800" dirty="0">
                <a:effectLst/>
                <a:latin typeface="Microsoft Sans Serif"/>
                <a:ea typeface="Arial" panose="020B0604020202020204" pitchFamily="34" charset="0"/>
                <a:cs typeface="Arial"/>
              </a:rPr>
              <a:t>You can tell us about your project in whatever format, way or order that makes most sense to you / your project, this can be in writing, audio or film. </a:t>
            </a:r>
            <a:r>
              <a:rPr lang="en-GB" sz="1800" dirty="0">
                <a:latin typeface="Microsoft Sans Serif"/>
                <a:ea typeface="Arial" panose="020B0604020202020204" pitchFamily="34" charset="0"/>
                <a:cs typeface="Arial"/>
              </a:rPr>
              <a:t>Y</a:t>
            </a:r>
            <a:r>
              <a:rPr lang="en-GB" sz="1800" dirty="0">
                <a:effectLst/>
                <a:latin typeface="Microsoft Sans Serif"/>
                <a:ea typeface="Arial" panose="020B0604020202020204" pitchFamily="34" charset="0"/>
                <a:cs typeface="Arial"/>
              </a:rPr>
              <a:t>ou can also send us a couple of examples or links to help illustrate your project. There will also be some tick boxes on sustainability and accessibility/ </a:t>
            </a:r>
            <a:r>
              <a:rPr lang="en-GB" sz="1800" dirty="0">
                <a:latin typeface="Microsoft Sans Serif"/>
                <a:ea typeface="Arial" panose="020B0604020202020204" pitchFamily="34" charset="0"/>
                <a:cs typeface="Arial"/>
              </a:rPr>
              <a:t>inclusion </a:t>
            </a:r>
            <a:r>
              <a:rPr lang="en-GB" sz="1800" dirty="0">
                <a:effectLst/>
                <a:latin typeface="Microsoft Sans Serif"/>
                <a:ea typeface="Arial" panose="020B0604020202020204" pitchFamily="34" charset="0"/>
                <a:cs typeface="Arial"/>
              </a:rPr>
              <a:t>for you to fill in. Don’t forget to attach your budget for the project.</a:t>
            </a:r>
          </a:p>
        </p:txBody>
      </p:sp>
      <p:sp>
        <p:nvSpPr>
          <p:cNvPr id="35" name="Flowchart: Process 34">
            <a:extLst>
              <a:ext uri="{FF2B5EF4-FFF2-40B4-BE49-F238E27FC236}">
                <a16:creationId xmlns:a16="http://schemas.microsoft.com/office/drawing/2014/main" id="{744FE24C-C631-72EC-1323-985AF939C38D}"/>
              </a:ext>
            </a:extLst>
          </p:cNvPr>
          <p:cNvSpPr/>
          <p:nvPr/>
        </p:nvSpPr>
        <p:spPr>
          <a:xfrm>
            <a:off x="401625" y="5017487"/>
            <a:ext cx="10519454" cy="1082690"/>
          </a:xfrm>
          <a:prstGeom prst="flowChartProcess">
            <a:avLst/>
          </a:prstGeom>
          <a:solidFill>
            <a:srgbClr val="30CAA7"/>
          </a:solidFill>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r>
              <a:rPr lang="en-GB" sz="1800" b="1" dirty="0">
                <a:effectLst/>
                <a:latin typeface="Microsoft Sans Serif"/>
                <a:ea typeface="Calibri"/>
                <a:cs typeface="Arial"/>
              </a:rPr>
              <a:t>3. You will be contacted </a:t>
            </a:r>
            <a:r>
              <a:rPr lang="en-GB" dirty="0">
                <a:latin typeface="Microsoft Sans Serif"/>
                <a:ea typeface="Calibri"/>
                <a:cs typeface="Arial"/>
              </a:rPr>
              <a:t>following </a:t>
            </a:r>
            <a:r>
              <a:rPr lang="en-GB" sz="1800" dirty="0">
                <a:effectLst/>
                <a:latin typeface="Microsoft Sans Serif"/>
                <a:ea typeface="Calibri"/>
                <a:cs typeface="Arial"/>
              </a:rPr>
              <a:t>the closing date after the panel has reviewed your application.</a:t>
            </a:r>
          </a:p>
        </p:txBody>
      </p:sp>
    </p:spTree>
    <p:extLst>
      <p:ext uri="{BB962C8B-B14F-4D97-AF65-F5344CB8AC3E}">
        <p14:creationId xmlns:p14="http://schemas.microsoft.com/office/powerpoint/2010/main" val="106577953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DCC231C8-C761-4B31-9B1C-C6D19248C6B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a:extLst>
              <a:ext uri="{FF2B5EF4-FFF2-40B4-BE49-F238E27FC236}">
                <a16:creationId xmlns:a16="http://schemas.microsoft.com/office/drawing/2014/main" id="{654AE678-5C09-9CC5-0E88-09CBCD416CB8}"/>
              </a:ext>
            </a:extLst>
          </p:cNvPr>
          <p:cNvSpPr/>
          <p:nvPr/>
        </p:nvSpPr>
        <p:spPr>
          <a:xfrm>
            <a:off x="2801" y="-6804"/>
            <a:ext cx="4539985" cy="6857999"/>
          </a:xfrm>
          <a:prstGeom prst="rect">
            <a:avLst/>
          </a:prstGeom>
          <a:solidFill>
            <a:srgbClr val="30CAA7"/>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a:extLst>
              <a:ext uri="{FF2B5EF4-FFF2-40B4-BE49-F238E27FC236}">
                <a16:creationId xmlns:a16="http://schemas.microsoft.com/office/drawing/2014/main" id="{C5EBA9E2-F39B-8BE2-FA1F-DD84E33EB657}"/>
              </a:ext>
            </a:extLst>
          </p:cNvPr>
          <p:cNvSpPr>
            <a:spLocks noGrp="1"/>
          </p:cNvSpPr>
          <p:nvPr>
            <p:ph type="title"/>
          </p:nvPr>
        </p:nvSpPr>
        <p:spPr>
          <a:xfrm>
            <a:off x="838200" y="557189"/>
            <a:ext cx="3374136" cy="5567891"/>
          </a:xfrm>
        </p:spPr>
        <p:txBody>
          <a:bodyPr>
            <a:normAutofit/>
          </a:bodyPr>
          <a:lstStyle/>
          <a:p>
            <a:r>
              <a:rPr lang="en-GB" sz="4000" b="1" dirty="0">
                <a:solidFill>
                  <a:schemeClr val="bg1"/>
                </a:solidFill>
                <a:latin typeface="Microsoft Sans Serif"/>
                <a:ea typeface="Microsoft Sans Serif"/>
                <a:cs typeface="Microsoft Sans Serif"/>
              </a:rPr>
              <a:t>What to include in your application</a:t>
            </a:r>
            <a:endParaRPr lang="en-US" dirty="0">
              <a:solidFill>
                <a:schemeClr val="bg1"/>
              </a:solidFill>
              <a:latin typeface="Microsoft Sans Serif"/>
              <a:ea typeface="Microsoft Sans Serif"/>
              <a:cs typeface="Microsoft Sans Serif"/>
            </a:endParaRPr>
          </a:p>
          <a:p>
            <a:endParaRPr lang="en-US" dirty="0">
              <a:latin typeface="Microsoft Sans Serif"/>
              <a:ea typeface="Microsoft Sans Serif"/>
              <a:cs typeface="Microsoft Sans Serif"/>
            </a:endParaRPr>
          </a:p>
        </p:txBody>
      </p:sp>
      <p:sp>
        <p:nvSpPr>
          <p:cNvPr id="13" name="Content Placeholder 12">
            <a:extLst>
              <a:ext uri="{FF2B5EF4-FFF2-40B4-BE49-F238E27FC236}">
                <a16:creationId xmlns:a16="http://schemas.microsoft.com/office/drawing/2014/main" id="{3B8AEBBB-DB08-F672-6B43-8C92FC16E0C7}"/>
              </a:ext>
            </a:extLst>
          </p:cNvPr>
          <p:cNvSpPr>
            <a:spLocks noGrp="1"/>
          </p:cNvSpPr>
          <p:nvPr>
            <p:ph idx="1"/>
          </p:nvPr>
        </p:nvSpPr>
        <p:spPr>
          <a:xfrm>
            <a:off x="4809533" y="558197"/>
            <a:ext cx="6669656" cy="6052583"/>
          </a:xfrm>
        </p:spPr>
        <p:txBody>
          <a:bodyPr vert="horz" lIns="91440" tIns="45720" rIns="91440" bIns="45720" rtlCol="0" anchor="t">
            <a:normAutofit fontScale="92500" lnSpcReduction="20000"/>
          </a:bodyPr>
          <a:lstStyle/>
          <a:p>
            <a:pPr marL="342900" indent="-342900"/>
            <a:r>
              <a:rPr lang="en-GB" sz="2000" dirty="0">
                <a:solidFill>
                  <a:srgbClr val="000000"/>
                </a:solidFill>
                <a:latin typeface="Microsoft Sans Serif"/>
                <a:ea typeface="Microsoft Sans Serif"/>
                <a:cs typeface="Microsoft Sans Serif"/>
              </a:rPr>
              <a:t>What would you like to make happen and why?</a:t>
            </a:r>
            <a:endParaRPr lang="en-GB" sz="2000" dirty="0">
              <a:solidFill>
                <a:srgbClr val="30CAA7"/>
              </a:solidFill>
              <a:latin typeface="Microsoft Sans Serif"/>
              <a:ea typeface="Microsoft Sans Serif"/>
              <a:cs typeface="Microsoft Sans Serif"/>
            </a:endParaRPr>
          </a:p>
          <a:p>
            <a:pPr marL="342900" indent="-342900"/>
            <a:r>
              <a:rPr lang="en-GB" sz="2000" dirty="0">
                <a:solidFill>
                  <a:srgbClr val="000000"/>
                </a:solidFill>
                <a:latin typeface="Microsoft Sans Serif"/>
                <a:ea typeface="Microsoft Sans Serif"/>
                <a:cs typeface="Microsoft Sans Serif"/>
              </a:rPr>
              <a:t>Describe the community* you plan to work with</a:t>
            </a:r>
            <a:endParaRPr lang="en-GB" sz="2000" dirty="0">
              <a:solidFill>
                <a:srgbClr val="30CAA7"/>
              </a:solidFill>
              <a:latin typeface="Microsoft Sans Serif"/>
              <a:ea typeface="Microsoft Sans Serif"/>
              <a:cs typeface="Microsoft Sans Serif"/>
            </a:endParaRPr>
          </a:p>
          <a:p>
            <a:pPr marL="342900" indent="-342900"/>
            <a:r>
              <a:rPr lang="en-GB" sz="2000" dirty="0">
                <a:solidFill>
                  <a:srgbClr val="000000"/>
                </a:solidFill>
                <a:latin typeface="Microsoft Sans Serif"/>
                <a:ea typeface="Microsoft Sans Serif"/>
                <a:cs typeface="Microsoft Sans Serif"/>
              </a:rPr>
              <a:t>How do you know the community wants this to happen?</a:t>
            </a:r>
            <a:endParaRPr lang="en-GB" sz="2000" dirty="0">
              <a:solidFill>
                <a:srgbClr val="30CAA7"/>
              </a:solidFill>
              <a:latin typeface="Microsoft Sans Serif"/>
              <a:ea typeface="Microsoft Sans Serif"/>
              <a:cs typeface="Microsoft Sans Serif"/>
            </a:endParaRPr>
          </a:p>
          <a:p>
            <a:pPr marL="342900" indent="-342900"/>
            <a:r>
              <a:rPr lang="en-GB" sz="2000" dirty="0">
                <a:solidFill>
                  <a:srgbClr val="000000"/>
                </a:solidFill>
                <a:latin typeface="Microsoft Sans Serif"/>
                <a:ea typeface="Microsoft Sans Serif"/>
                <a:cs typeface="Microsoft Sans Serif"/>
              </a:rPr>
              <a:t>How will you make sure the community are able to take part? Consider accessibility</a:t>
            </a:r>
            <a:endParaRPr lang="en-GB" sz="2000" dirty="0">
              <a:solidFill>
                <a:srgbClr val="30CAA7"/>
              </a:solidFill>
              <a:latin typeface="Microsoft Sans Serif"/>
              <a:ea typeface="Microsoft Sans Serif"/>
              <a:cs typeface="Microsoft Sans Serif"/>
            </a:endParaRPr>
          </a:p>
          <a:p>
            <a:pPr marL="342900" indent="-342900"/>
            <a:r>
              <a:rPr lang="en-GB" sz="2000" dirty="0">
                <a:solidFill>
                  <a:srgbClr val="000000"/>
                </a:solidFill>
                <a:latin typeface="Microsoft Sans Serif"/>
                <a:ea typeface="Microsoft Sans Serif"/>
                <a:cs typeface="Microsoft Sans Serif"/>
              </a:rPr>
              <a:t>Tell us about who else will be involved. This might include artists, other creative organisations…</a:t>
            </a:r>
            <a:endParaRPr lang="en-GB" sz="2000" dirty="0">
              <a:solidFill>
                <a:srgbClr val="30CAA7"/>
              </a:solidFill>
              <a:latin typeface="Microsoft Sans Serif"/>
              <a:ea typeface="Microsoft Sans Serif"/>
              <a:cs typeface="Microsoft Sans Serif"/>
            </a:endParaRPr>
          </a:p>
          <a:p>
            <a:pPr marL="342900" indent="-342900"/>
            <a:r>
              <a:rPr lang="en-GB" sz="2000" dirty="0">
                <a:latin typeface="Microsoft Sans Serif"/>
                <a:ea typeface="Microsoft Sans Serif"/>
                <a:cs typeface="Microsoft Sans Serif"/>
              </a:rPr>
              <a:t>Where will it take place? Please make sure you have considered permission before you apply . </a:t>
            </a:r>
            <a:endParaRPr lang="en-GB" sz="2000" dirty="0">
              <a:solidFill>
                <a:srgbClr val="30CAA7"/>
              </a:solidFill>
              <a:latin typeface="Microsoft Sans Serif"/>
              <a:ea typeface="Microsoft Sans Serif"/>
              <a:cs typeface="Microsoft Sans Serif"/>
            </a:endParaRPr>
          </a:p>
          <a:p>
            <a:pPr marL="342900" indent="-342900"/>
            <a:r>
              <a:rPr lang="en-GB" sz="2000" dirty="0">
                <a:solidFill>
                  <a:srgbClr val="000000"/>
                </a:solidFill>
                <a:latin typeface="Microsoft Sans Serif"/>
                <a:ea typeface="Microsoft Sans Serif"/>
                <a:cs typeface="Microsoft Sans Serif"/>
              </a:rPr>
              <a:t>What impact will it have on the community you are working with and how will you measure this?</a:t>
            </a:r>
            <a:endParaRPr lang="en-GB" sz="2000" dirty="0">
              <a:solidFill>
                <a:srgbClr val="30CAA7"/>
              </a:solidFill>
              <a:latin typeface="Microsoft Sans Serif"/>
              <a:ea typeface="Microsoft Sans Serif"/>
              <a:cs typeface="Microsoft Sans Serif"/>
            </a:endParaRPr>
          </a:p>
          <a:p>
            <a:pPr marL="342900" indent="-342900"/>
            <a:r>
              <a:rPr lang="en-GB" sz="2000" dirty="0">
                <a:latin typeface="Microsoft Sans Serif"/>
                <a:ea typeface="Microsoft Sans Serif"/>
                <a:cs typeface="Microsoft Sans Serif"/>
              </a:rPr>
              <a:t>How you will make sure everyone feels welcome and included in your event or project.</a:t>
            </a:r>
          </a:p>
          <a:p>
            <a:pPr marL="342900" indent="-342900"/>
            <a:r>
              <a:rPr lang="en-GB" sz="2000" dirty="0">
                <a:latin typeface="Microsoft Sans Serif"/>
                <a:ea typeface="Microsoft Sans Serif"/>
                <a:cs typeface="Microsoft Sans Serif"/>
              </a:rPr>
              <a:t>Your plan and timeline:  when it will happen? Please include key dates and milestones</a:t>
            </a:r>
            <a:endParaRPr lang="en-GB" sz="2000" dirty="0">
              <a:solidFill>
                <a:srgbClr val="30CAA7"/>
              </a:solidFill>
              <a:latin typeface="Microsoft Sans Serif"/>
              <a:ea typeface="Microsoft Sans Serif"/>
              <a:cs typeface="Microsoft Sans Serif"/>
            </a:endParaRPr>
          </a:p>
          <a:p>
            <a:pPr marL="342900" indent="-342900">
              <a:spcAft>
                <a:spcPts val="800"/>
              </a:spcAft>
            </a:pPr>
            <a:r>
              <a:rPr lang="en-GB" sz="2000" dirty="0">
                <a:solidFill>
                  <a:srgbClr val="000000"/>
                </a:solidFill>
                <a:latin typeface="Microsoft Sans Serif"/>
                <a:ea typeface="Microsoft Sans Serif"/>
                <a:cs typeface="Microsoft Sans Serif"/>
              </a:rPr>
              <a:t>Your detailed budget: using the template provided, what will you spend the money on? What are your sources of income?</a:t>
            </a:r>
          </a:p>
          <a:p>
            <a:pPr marL="0" indent="0">
              <a:spcAft>
                <a:spcPts val="800"/>
              </a:spcAft>
              <a:buNone/>
            </a:pPr>
            <a:r>
              <a:rPr lang="en-GB" sz="1700" b="1" dirty="0">
                <a:latin typeface="Microsoft Sans Serif"/>
                <a:ea typeface="Microsoft Sans Serif"/>
                <a:cs typeface="Microsoft Sans Serif"/>
              </a:rPr>
              <a:t>* Communities can be defined by: A shared interest or experience; A geographic area; Innate personal characteristics (i.e. age, gender, race, ethnicity); Values and beliefs (i.e. religion)</a:t>
            </a:r>
          </a:p>
        </p:txBody>
      </p:sp>
    </p:spTree>
    <p:extLst>
      <p:ext uri="{BB962C8B-B14F-4D97-AF65-F5344CB8AC3E}">
        <p14:creationId xmlns:p14="http://schemas.microsoft.com/office/powerpoint/2010/main" val="247537040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17AA77BB-5001-D079-AD15-7311E1069DCD}"/>
              </a:ext>
            </a:extLst>
          </p:cNvPr>
          <p:cNvSpPr/>
          <p:nvPr/>
        </p:nvSpPr>
        <p:spPr>
          <a:xfrm>
            <a:off x="2801" y="-6804"/>
            <a:ext cx="4570465" cy="6857999"/>
          </a:xfrm>
          <a:prstGeom prst="rect">
            <a:avLst/>
          </a:prstGeom>
          <a:solidFill>
            <a:srgbClr val="30CAA7"/>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a:extLst>
              <a:ext uri="{FF2B5EF4-FFF2-40B4-BE49-F238E27FC236}">
                <a16:creationId xmlns:a16="http://schemas.microsoft.com/office/drawing/2014/main" id="{81B9A22D-CA5A-88A6-E284-947C35EFCF26}"/>
              </a:ext>
            </a:extLst>
          </p:cNvPr>
          <p:cNvSpPr>
            <a:spLocks noGrp="1"/>
          </p:cNvSpPr>
          <p:nvPr>
            <p:ph type="title"/>
          </p:nvPr>
        </p:nvSpPr>
        <p:spPr>
          <a:xfrm>
            <a:off x="333248" y="3019552"/>
            <a:ext cx="4237736" cy="1004824"/>
          </a:xfrm>
        </p:spPr>
        <p:txBody>
          <a:bodyPr anchor="b">
            <a:normAutofit fontScale="90000"/>
          </a:bodyPr>
          <a:lstStyle/>
          <a:p>
            <a:r>
              <a:rPr lang="en-GB" b="1" dirty="0">
                <a:solidFill>
                  <a:srgbClr val="FFFFFF"/>
                </a:solidFill>
                <a:latin typeface="Microsoft Sans Serif"/>
                <a:ea typeface="Microsoft Sans Serif"/>
                <a:cs typeface="Arial"/>
              </a:rPr>
              <a:t>Assessment Criteria</a:t>
            </a:r>
            <a:endParaRPr lang="en-US" dirty="0">
              <a:solidFill>
                <a:srgbClr val="FFFFFF"/>
              </a:solidFill>
              <a:latin typeface="Microsoft Sans Serif"/>
              <a:ea typeface="Microsoft Sans Serif"/>
              <a:cs typeface="Microsoft Sans Serif"/>
            </a:endParaRPr>
          </a:p>
        </p:txBody>
      </p:sp>
      <p:sp>
        <p:nvSpPr>
          <p:cNvPr id="17" name="TextBox 16">
            <a:extLst>
              <a:ext uri="{FF2B5EF4-FFF2-40B4-BE49-F238E27FC236}">
                <a16:creationId xmlns:a16="http://schemas.microsoft.com/office/drawing/2014/main" id="{5C33DB9E-72DF-5CC6-7CE6-7B4EF84837CE}"/>
              </a:ext>
            </a:extLst>
          </p:cNvPr>
          <p:cNvSpPr txBox="1"/>
          <p:nvPr/>
        </p:nvSpPr>
        <p:spPr>
          <a:xfrm>
            <a:off x="4923513" y="230251"/>
            <a:ext cx="6819848" cy="6786473"/>
          </a:xfrm>
          <a:prstGeom prst="rect">
            <a:avLst/>
          </a:prstGeom>
          <a:noFill/>
        </p:spPr>
        <p:txBody>
          <a:bodyPr wrap="square" lIns="91440" tIns="45720" rIns="91440" bIns="45720" anchor="t">
            <a:spAutoFit/>
          </a:bodyPr>
          <a:lstStyle/>
          <a:p>
            <a:pPr defTabSz="515722">
              <a:spcAft>
                <a:spcPts val="564"/>
              </a:spcAft>
            </a:pPr>
            <a:r>
              <a:rPr lang="en-GB" sz="1500" b="1" dirty="0">
                <a:latin typeface="Microsoft Sans Serif"/>
                <a:ea typeface="Microsoft Sans Serif"/>
                <a:cs typeface="Arial"/>
              </a:rPr>
              <a:t>The panel will score your application on how it</a:t>
            </a:r>
            <a:r>
              <a:rPr lang="en-GB" sz="1500" b="1" kern="1200" dirty="0">
                <a:latin typeface="Microsoft Sans Serif"/>
                <a:ea typeface="Microsoft Sans Serif"/>
                <a:cs typeface="Arial"/>
              </a:rPr>
              <a:t>:</a:t>
            </a:r>
            <a:endParaRPr lang="en-GB" sz="1500" b="1" dirty="0">
              <a:latin typeface="Microsoft Sans Serif"/>
              <a:ea typeface="Microsoft Sans Serif"/>
              <a:cs typeface="Arial"/>
            </a:endParaRPr>
          </a:p>
          <a:p>
            <a:pPr marL="354330" lvl="1" indent="-96520" defTabSz="515722">
              <a:spcAft>
                <a:spcPts val="1000"/>
              </a:spcAft>
              <a:buFont typeface="Arial" panose="020B0604020202020204" pitchFamily="34" charset="0"/>
              <a:buChar char="•"/>
            </a:pPr>
            <a:r>
              <a:rPr lang="en-GB" sz="1500" dirty="0">
                <a:latin typeface="Microsoft Sans Serif"/>
                <a:ea typeface="Microsoft Sans Serif"/>
                <a:cs typeface="Arial"/>
              </a:rPr>
              <a:t>Demonstrates</a:t>
            </a:r>
            <a:r>
              <a:rPr lang="en-GB" sz="1500" kern="1200" dirty="0">
                <a:latin typeface="Microsoft Sans Serif"/>
                <a:ea typeface="Microsoft Sans Serif"/>
                <a:cs typeface="Arial"/>
              </a:rPr>
              <a:t> a strong connection to Gloucester communities</a:t>
            </a:r>
            <a:r>
              <a:rPr lang="en-GB" sz="1500" dirty="0">
                <a:latin typeface="Microsoft Sans Serif"/>
                <a:ea typeface="Microsoft Sans Serif"/>
                <a:cs typeface="Arial"/>
              </a:rPr>
              <a:t> in the following ways: </a:t>
            </a:r>
          </a:p>
          <a:p>
            <a:pPr marL="1000760" lvl="2" indent="-285750" defTabSz="515722">
              <a:spcAft>
                <a:spcPts val="500"/>
              </a:spcAft>
              <a:buFont typeface="Courier New" panose="02070309020205020404" pitchFamily="49" charset="0"/>
              <a:buChar char="o"/>
            </a:pPr>
            <a:r>
              <a:rPr lang="en-GB" sz="1500" b="1" dirty="0">
                <a:latin typeface="Microsoft Sans Serif"/>
                <a:ea typeface="Microsoft Sans Serif"/>
                <a:cs typeface="Arial"/>
              </a:rPr>
              <a:t>you live or work in Gloucester now; </a:t>
            </a:r>
          </a:p>
          <a:p>
            <a:pPr marL="1000760" lvl="2" indent="-285750" defTabSz="515722">
              <a:spcAft>
                <a:spcPts val="500"/>
              </a:spcAft>
              <a:buFont typeface="Courier New" panose="02070309020205020404" pitchFamily="49" charset="0"/>
              <a:buChar char="o"/>
            </a:pPr>
            <a:r>
              <a:rPr lang="en-GB" sz="1500" b="1" dirty="0">
                <a:latin typeface="Microsoft Sans Serif"/>
                <a:ea typeface="Microsoft Sans Serif"/>
                <a:cs typeface="Arial"/>
              </a:rPr>
              <a:t>you grew up here but moved away;</a:t>
            </a:r>
            <a:endParaRPr lang="en-GB" sz="1500" dirty="0">
              <a:latin typeface="Microsoft Sans Serif"/>
              <a:ea typeface="Calibri" panose="020F0502020204030204"/>
              <a:cs typeface="Calibri" panose="020F0502020204030204"/>
            </a:endParaRPr>
          </a:p>
          <a:p>
            <a:pPr marL="1000760" lvl="2" indent="-285750" defTabSz="515722">
              <a:spcAft>
                <a:spcPts val="500"/>
              </a:spcAft>
              <a:buFont typeface="Courier New" panose="02070309020205020404" pitchFamily="49" charset="0"/>
              <a:buChar char="o"/>
            </a:pPr>
            <a:r>
              <a:rPr lang="en-GB" sz="1500" b="1" dirty="0">
                <a:latin typeface="Microsoft Sans Serif"/>
                <a:ea typeface="Microsoft Sans Serif"/>
                <a:cs typeface="Arial"/>
              </a:rPr>
              <a:t>you are partnering with a Gloucester organisation on the project (but not just as a venue or space);</a:t>
            </a:r>
            <a:endParaRPr lang="en-GB" sz="1500" dirty="0">
              <a:latin typeface="Microsoft Sans Serif"/>
              <a:ea typeface="Calibri"/>
              <a:cs typeface="Calibri"/>
            </a:endParaRPr>
          </a:p>
          <a:p>
            <a:pPr marL="1000760" lvl="2" indent="-285750" defTabSz="515722">
              <a:spcAft>
                <a:spcPts val="500"/>
              </a:spcAft>
              <a:buFont typeface="Courier New" panose="02070309020205020404" pitchFamily="49" charset="0"/>
              <a:buChar char="o"/>
            </a:pPr>
            <a:r>
              <a:rPr lang="en-GB" sz="1500" b="1" dirty="0">
                <a:latin typeface="Microsoft Sans Serif"/>
                <a:ea typeface="Microsoft Sans Serif"/>
                <a:cs typeface="Arial"/>
              </a:rPr>
              <a:t>your idea is 'of’ or ‘about' Gloucester, and you are the right people to deliver it.</a:t>
            </a:r>
          </a:p>
          <a:p>
            <a:pPr marL="354330" lvl="1" indent="-96520" defTabSz="515722">
              <a:spcAft>
                <a:spcPts val="1000"/>
              </a:spcAft>
              <a:buFont typeface="Arial" panose="020B0604020202020204" pitchFamily="34" charset="0"/>
              <a:buChar char="•"/>
            </a:pPr>
            <a:r>
              <a:rPr lang="en-GB" sz="1500" dirty="0">
                <a:latin typeface="Microsoft Sans Serif"/>
                <a:ea typeface="Microsoft Sans Serif"/>
                <a:cs typeface="Arial"/>
              </a:rPr>
              <a:t>Provides</a:t>
            </a:r>
            <a:r>
              <a:rPr lang="en-GB" sz="1500" kern="1200" dirty="0">
                <a:latin typeface="Microsoft Sans Serif"/>
                <a:ea typeface="Microsoft Sans Serif"/>
                <a:cs typeface="Arial"/>
              </a:rPr>
              <a:t> an opportunity for Gloucester residents to engage in high quality creative and cultural activities</a:t>
            </a:r>
            <a:endParaRPr lang="en-GB" sz="1500" kern="1200" dirty="0">
              <a:latin typeface="Microsoft Sans Serif"/>
              <a:ea typeface="Microsoft Sans Serif"/>
              <a:cs typeface="Arial" panose="020B0604020202020204" pitchFamily="34" charset="0"/>
            </a:endParaRPr>
          </a:p>
          <a:p>
            <a:pPr marL="354330" lvl="1" indent="-96520" defTabSz="515722">
              <a:spcAft>
                <a:spcPts val="1000"/>
              </a:spcAft>
              <a:buFont typeface="Arial" panose="020B0604020202020204" pitchFamily="34" charset="0"/>
              <a:buChar char="•"/>
            </a:pPr>
            <a:r>
              <a:rPr lang="en-GB" sz="1500" dirty="0">
                <a:latin typeface="Microsoft Sans Serif"/>
                <a:ea typeface="Microsoft Sans Serif"/>
                <a:cs typeface="Arial"/>
              </a:rPr>
              <a:t>Meets</a:t>
            </a:r>
            <a:r>
              <a:rPr lang="en-GB" sz="1500" kern="1200" dirty="0">
                <a:latin typeface="Microsoft Sans Serif"/>
                <a:ea typeface="Microsoft Sans Serif"/>
                <a:cs typeface="Arial"/>
              </a:rPr>
              <a:t> the aims of the TG programme and will contribute to one or more of the step changes</a:t>
            </a:r>
            <a:endParaRPr lang="en-US" sz="1500" kern="1200" dirty="0">
              <a:latin typeface="Microsoft Sans Serif"/>
              <a:ea typeface="Microsoft Sans Serif"/>
              <a:cs typeface="Arial"/>
            </a:endParaRPr>
          </a:p>
          <a:p>
            <a:pPr marL="354330" lvl="1" indent="-96520" defTabSz="515722">
              <a:spcAft>
                <a:spcPts val="1000"/>
              </a:spcAft>
              <a:buFont typeface="Arial" panose="020B0604020202020204" pitchFamily="34" charset="0"/>
              <a:buChar char="•"/>
            </a:pPr>
            <a:r>
              <a:rPr lang="en-GB" sz="1500" dirty="0">
                <a:latin typeface="Microsoft Sans Serif"/>
                <a:ea typeface="Microsoft Sans Serif"/>
                <a:cs typeface="Arial"/>
              </a:rPr>
              <a:t>Demonstrates</a:t>
            </a:r>
            <a:r>
              <a:rPr lang="en-GB" sz="1500" kern="1200" dirty="0">
                <a:latin typeface="Microsoft Sans Serif"/>
                <a:ea typeface="Microsoft Sans Serif"/>
                <a:cs typeface="Arial"/>
              </a:rPr>
              <a:t> that the community highlighted an interest or need for this activity</a:t>
            </a:r>
            <a:endParaRPr lang="en-US" sz="1500" kern="1200" dirty="0">
              <a:latin typeface="Microsoft Sans Serif"/>
              <a:ea typeface="Microsoft Sans Serif"/>
              <a:cs typeface="Arial"/>
            </a:endParaRPr>
          </a:p>
          <a:p>
            <a:pPr marL="354330" lvl="1" indent="-96520" defTabSz="515722">
              <a:spcAft>
                <a:spcPts val="1000"/>
              </a:spcAft>
              <a:buFont typeface="Arial" panose="020B0604020202020204" pitchFamily="34" charset="0"/>
              <a:buChar char="•"/>
            </a:pPr>
            <a:r>
              <a:rPr lang="en-GB" sz="1500" kern="1200" dirty="0">
                <a:latin typeface="Microsoft Sans Serif"/>
                <a:ea typeface="Microsoft Sans Serif"/>
                <a:cs typeface="Arial"/>
              </a:rPr>
              <a:t>Will enrich the lives and/or develop the skills of local people</a:t>
            </a:r>
            <a:endParaRPr lang="en-US" sz="1500" kern="1200" dirty="0">
              <a:latin typeface="Microsoft Sans Serif"/>
              <a:ea typeface="Microsoft Sans Serif"/>
              <a:cs typeface="Arial"/>
            </a:endParaRPr>
          </a:p>
          <a:p>
            <a:pPr marL="354330" lvl="1" indent="-96520" defTabSz="515722">
              <a:spcAft>
                <a:spcPts val="1000"/>
              </a:spcAft>
              <a:buFont typeface="Arial" panose="020B0604020202020204" pitchFamily="34" charset="0"/>
              <a:buChar char="•"/>
            </a:pPr>
            <a:r>
              <a:rPr lang="en-GB" sz="1500" kern="1200" dirty="0">
                <a:latin typeface="Microsoft Sans Serif"/>
                <a:ea typeface="Microsoft Sans Serif"/>
                <a:cs typeface="Arial"/>
              </a:rPr>
              <a:t>Fills an identified gap in existing provision</a:t>
            </a:r>
            <a:endParaRPr lang="en-US" sz="1500" kern="1200" dirty="0">
              <a:latin typeface="Microsoft Sans Serif"/>
              <a:ea typeface="Microsoft Sans Serif"/>
              <a:cs typeface="Arial"/>
            </a:endParaRPr>
          </a:p>
          <a:p>
            <a:pPr marL="354330" lvl="1" indent="-96520" defTabSz="515722">
              <a:spcAft>
                <a:spcPts val="1000"/>
              </a:spcAft>
              <a:buFont typeface="Arial" panose="020B0604020202020204" pitchFamily="34" charset="0"/>
              <a:buChar char="•"/>
            </a:pPr>
            <a:r>
              <a:rPr lang="en-GB" sz="1500" kern="1200" dirty="0">
                <a:latin typeface="Microsoft Sans Serif"/>
                <a:ea typeface="Microsoft Sans Serif"/>
                <a:cs typeface="Arial"/>
              </a:rPr>
              <a:t>Will work with underrepresented groups.</a:t>
            </a:r>
            <a:endParaRPr lang="en-US" sz="1500" kern="1200" dirty="0">
              <a:latin typeface="Microsoft Sans Serif"/>
              <a:ea typeface="Microsoft Sans Serif"/>
              <a:cs typeface="Arial"/>
            </a:endParaRPr>
          </a:p>
          <a:p>
            <a:pPr marL="354330" lvl="1" indent="-96520" defTabSz="515722">
              <a:spcAft>
                <a:spcPts val="1000"/>
              </a:spcAft>
              <a:buFont typeface="Arial" panose="020B0604020202020204" pitchFamily="34" charset="0"/>
              <a:buChar char="•"/>
            </a:pPr>
            <a:r>
              <a:rPr lang="en-GB" sz="1500" kern="1200" dirty="0">
                <a:latin typeface="Microsoft Sans Serif"/>
                <a:ea typeface="Microsoft Sans Serif"/>
                <a:cs typeface="Arial"/>
              </a:rPr>
              <a:t>Is deliverable within the timescale and budget</a:t>
            </a:r>
          </a:p>
          <a:p>
            <a:pPr marL="354330" lvl="1" indent="-96520" defTabSz="515722">
              <a:spcAft>
                <a:spcPts val="1000"/>
              </a:spcAft>
              <a:buFont typeface="Arial" panose="020B0604020202020204" pitchFamily="34" charset="0"/>
              <a:buChar char="•"/>
            </a:pPr>
            <a:r>
              <a:rPr lang="en-GB" sz="1500" kern="1200" dirty="0">
                <a:latin typeface="Microsoft Sans Serif"/>
                <a:ea typeface="Microsoft Sans Serif"/>
                <a:cs typeface="Arial"/>
              </a:rPr>
              <a:t>Will be accessible and inclusive</a:t>
            </a:r>
            <a:endParaRPr lang="en-US" sz="1500" kern="1200" dirty="0">
              <a:latin typeface="Microsoft Sans Serif"/>
              <a:ea typeface="Microsoft Sans Serif"/>
              <a:cs typeface="Arial"/>
            </a:endParaRPr>
          </a:p>
          <a:p>
            <a:pPr marL="354330" lvl="1" indent="-96520" defTabSz="515722">
              <a:spcAft>
                <a:spcPts val="1000"/>
              </a:spcAft>
              <a:buFont typeface="Arial" panose="020B0604020202020204" pitchFamily="34" charset="0"/>
              <a:buChar char="•"/>
            </a:pPr>
            <a:r>
              <a:rPr lang="en-GB" sz="1500" kern="1200" dirty="0">
                <a:latin typeface="Microsoft Sans Serif"/>
                <a:ea typeface="Microsoft Sans Serif"/>
                <a:cs typeface="Arial"/>
              </a:rPr>
              <a:t>Will be delivered in an environmentally stable way</a:t>
            </a:r>
            <a:endParaRPr lang="en-US" sz="1500" kern="1200" dirty="0">
              <a:latin typeface="Microsoft Sans Serif"/>
              <a:ea typeface="Microsoft Sans Serif"/>
              <a:cs typeface="Arial"/>
            </a:endParaRPr>
          </a:p>
          <a:p>
            <a:pPr marL="354330" lvl="1" indent="-96520" defTabSz="515722">
              <a:spcAft>
                <a:spcPts val="1000"/>
              </a:spcAft>
              <a:buFont typeface="Arial" panose="020B0604020202020204" pitchFamily="34" charset="0"/>
              <a:buChar char="•"/>
            </a:pPr>
            <a:r>
              <a:rPr lang="en-GB" sz="1500" kern="1200" dirty="0">
                <a:latin typeface="Microsoft Sans Serif"/>
                <a:ea typeface="Microsoft Sans Serif"/>
                <a:cs typeface="Arial"/>
              </a:rPr>
              <a:t>Has a budget that is fair and represents values for money and is balanced</a:t>
            </a:r>
            <a:endParaRPr lang="en-US" sz="1500" dirty="0">
              <a:latin typeface="Microsoft Sans Serif"/>
              <a:ea typeface="Microsoft Sans Serif"/>
              <a:cs typeface="Arial"/>
            </a:endParaRPr>
          </a:p>
        </p:txBody>
      </p:sp>
    </p:spTree>
    <p:extLst>
      <p:ext uri="{BB962C8B-B14F-4D97-AF65-F5344CB8AC3E}">
        <p14:creationId xmlns:p14="http://schemas.microsoft.com/office/powerpoint/2010/main" val="370698104"/>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lcf76f155ced4ddcb4097134ff3c332f xmlns="956a1d40-a05e-4109-b943-d1dec624c425">
      <Terms xmlns="http://schemas.microsoft.com/office/infopath/2007/PartnerControls"/>
    </lcf76f155ced4ddcb4097134ff3c332f>
    <TaxCatchAll xmlns="04e9601c-fd24-4d9d-9bb4-4d162293219e"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9EA0D66B8CB32046B7D4666ACE8DB11C" ma:contentTypeVersion="18" ma:contentTypeDescription="Create a new document." ma:contentTypeScope="" ma:versionID="a2287419ec2b8345a3ddfdcac4572c81">
  <xsd:schema xmlns:xsd="http://www.w3.org/2001/XMLSchema" xmlns:xs="http://www.w3.org/2001/XMLSchema" xmlns:p="http://schemas.microsoft.com/office/2006/metadata/properties" xmlns:ns2="956a1d40-a05e-4109-b943-d1dec624c425" xmlns:ns3="04e9601c-fd24-4d9d-9bb4-4d162293219e" targetNamespace="http://schemas.microsoft.com/office/2006/metadata/properties" ma:root="true" ma:fieldsID="a8a115cadf9ce474e792e7e46d0bf555" ns2:_="" ns3:_="">
    <xsd:import namespace="956a1d40-a05e-4109-b943-d1dec624c425"/>
    <xsd:import namespace="04e9601c-fd24-4d9d-9bb4-4d162293219e"/>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OCR" minOccurs="0"/>
                <xsd:element ref="ns2:MediaServiceGenerationTime" minOccurs="0"/>
                <xsd:element ref="ns2:MediaServiceEventHashCode" minOccurs="0"/>
                <xsd:element ref="ns2:MediaServiceDateTaken" minOccurs="0"/>
                <xsd:element ref="ns2:MediaServiceLocation" minOccurs="0"/>
                <xsd:element ref="ns3:SharedWithUsers" minOccurs="0"/>
                <xsd:element ref="ns3:SharedWithDetails" minOccurs="0"/>
                <xsd:element ref="ns2:MediaLengthInSeconds" minOccurs="0"/>
                <xsd:element ref="ns2:lcf76f155ced4ddcb4097134ff3c332f" minOccurs="0"/>
                <xsd:element ref="ns3:TaxCatchAll"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956a1d40-a05e-4109-b943-d1dec624c42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OCR" ma:index="12" nillable="true" ma:displayName="Extracted Text" ma:internalName="MediaServiceOCR" ma:readOnly="true">
      <xsd:simpleType>
        <xsd:restriction base="dms:Note">
          <xsd:maxLength value="255"/>
        </xsd:restriction>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ServiceDateTaken" ma:index="15" nillable="true" ma:displayName="MediaServiceDateTaken" ma:hidden="true" ma:internalName="MediaServiceDateTaken" ma:readOnly="true">
      <xsd:simpleType>
        <xsd:restriction base="dms:Text"/>
      </xsd:simpleType>
    </xsd:element>
    <xsd:element name="MediaServiceLocation" ma:index="16" nillable="true" ma:displayName="Location" ma:internalName="MediaServiceLocation" ma:readOnly="true">
      <xsd:simpleType>
        <xsd:restriction base="dms:Text"/>
      </xsd:simpleType>
    </xsd:element>
    <xsd:element name="MediaLengthInSeconds" ma:index="19" nillable="true" ma:displayName="Length (seconds)" ma:internalName="MediaLengthInSeconds" ma:readOnly="true">
      <xsd:simpleType>
        <xsd:restriction base="dms:Unknown"/>
      </xsd:simpleType>
    </xsd:element>
    <xsd:element name="lcf76f155ced4ddcb4097134ff3c332f" ma:index="21" nillable="true" ma:taxonomy="true" ma:internalName="lcf76f155ced4ddcb4097134ff3c332f" ma:taxonomyFieldName="MediaServiceImageTags" ma:displayName="Image Tags" ma:readOnly="false" ma:fieldId="{5cf76f15-5ced-4ddc-b409-7134ff3c332f}" ma:taxonomyMulti="true" ma:sspId="530cfa8c-fda9-44ff-8cb8-ddde6e729ccb"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3" nillable="true" ma:displayName="MediaServiceObjectDetectorVersions" ma:description="" ma:hidden="true" ma:indexed="true" ma:internalName="MediaServiceObjectDetectorVersions" ma:readOnly="true">
      <xsd:simpleType>
        <xsd:restriction base="dms:Text"/>
      </xsd:simpleType>
    </xsd:element>
    <xsd:element name="MediaServiceSearchProperties" ma:index="24"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04e9601c-fd24-4d9d-9bb4-4d162293219e" elementFormDefault="qualified">
    <xsd:import namespace="http://schemas.microsoft.com/office/2006/documentManagement/types"/>
    <xsd:import namespace="http://schemas.microsoft.com/office/infopath/2007/PartnerControls"/>
    <xsd:element name="SharedWithUsers" ma:index="17"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8" nillable="true" ma:displayName="Shared With Details" ma:internalName="SharedWithDetails" ma:readOnly="true">
      <xsd:simpleType>
        <xsd:restriction base="dms:Note">
          <xsd:maxLength value="255"/>
        </xsd:restriction>
      </xsd:simpleType>
    </xsd:element>
    <xsd:element name="TaxCatchAll" ma:index="22" nillable="true" ma:displayName="Taxonomy Catch All Column" ma:hidden="true" ma:list="{7072717f-ea73-41e9-bcd4-2fe78274a947}" ma:internalName="TaxCatchAll" ma:showField="CatchAllData" ma:web="04e9601c-fd24-4d9d-9bb4-4d162293219e">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D4FC5066-0D78-4276-AFFA-CF10EAFF60B6}">
  <ds:schemaRefs>
    <ds:schemaRef ds:uri="04e9601c-fd24-4d9d-9bb4-4d162293219e"/>
    <ds:schemaRef ds:uri="956a1d40-a05e-4109-b943-d1dec624c425"/>
    <ds:schemaRef ds:uri="9ba0e7b1-e874-4919-b45a-7647c0f43f95"/>
    <ds:schemaRef ds:uri="bb91ad0a-0b36-4a38-961f-69481337839c"/>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customXml/itemProps2.xml><?xml version="1.0" encoding="utf-8"?>
<ds:datastoreItem xmlns:ds="http://schemas.openxmlformats.org/officeDocument/2006/customXml" ds:itemID="{60603117-0433-4360-8756-C5D699F31A48}">
  <ds:schemaRefs>
    <ds:schemaRef ds:uri="http://schemas.microsoft.com/sharepoint/v3/contenttype/forms"/>
  </ds:schemaRefs>
</ds:datastoreItem>
</file>

<file path=customXml/itemProps3.xml><?xml version="1.0" encoding="utf-8"?>
<ds:datastoreItem xmlns:ds="http://schemas.openxmlformats.org/officeDocument/2006/customXml" ds:itemID="{643FC165-725F-40C3-A2A2-2A96BB97B6D2}">
  <ds:schemaRefs>
    <ds:schemaRef ds:uri="04e9601c-fd24-4d9d-9bb4-4d162293219e"/>
    <ds:schemaRef ds:uri="956a1d40-a05e-4109-b943-d1dec624c425"/>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docProps/app.xml><?xml version="1.0" encoding="utf-8"?>
<Properties xmlns="http://schemas.openxmlformats.org/officeDocument/2006/extended-properties" xmlns:vt="http://schemas.openxmlformats.org/officeDocument/2006/docPropsVTypes">
  <Template/>
  <Application>Microsoft Office PowerPoint</Application>
  <PresentationFormat>Widescreen</PresentationFormat>
  <Slides>16</Slides>
  <Notes>5</Notes>
  <HiddenSlides>0</HiddenSlides>
  <ScaleCrop>false</ScaleCrop>
  <HeadingPairs>
    <vt:vector size="4" baseType="variant">
      <vt:variant>
        <vt:lpstr>Theme</vt:lpstr>
      </vt:variant>
      <vt:variant>
        <vt:i4>1</vt:i4>
      </vt:variant>
      <vt:variant>
        <vt:lpstr>Slide Titles</vt:lpstr>
      </vt:variant>
      <vt:variant>
        <vt:i4>16</vt:i4>
      </vt:variant>
    </vt:vector>
  </HeadingPairs>
  <TitlesOfParts>
    <vt:vector size="17" baseType="lpstr">
      <vt:lpstr>Office Theme</vt:lpstr>
      <vt:lpstr>Animate: Grow  Grants between £1,001 - £12,000 April 2026  - March 2027</vt:lpstr>
      <vt:lpstr>About  Together  Gloucester</vt:lpstr>
      <vt:lpstr>What we want to change? </vt:lpstr>
      <vt:lpstr>About Animate:  Grow</vt:lpstr>
      <vt:lpstr>Eligibility  Criteria </vt:lpstr>
      <vt:lpstr>What can be funded? </vt:lpstr>
      <vt:lpstr>How to Apply</vt:lpstr>
      <vt:lpstr>What to include in your application </vt:lpstr>
      <vt:lpstr>Assessment Criteria</vt:lpstr>
      <vt:lpstr>Assessment Criteria </vt:lpstr>
      <vt:lpstr>Scoring </vt:lpstr>
      <vt:lpstr>Balancing Criteria </vt:lpstr>
      <vt:lpstr>What happens next?</vt:lpstr>
      <vt:lpstr>Successful Applicants</vt:lpstr>
      <vt:lpstr>Budget Tips</vt:lpstr>
      <vt:lpstr>Together Gloucester Partners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New Creative Projects Fund</dc:title>
  <dc:creator>Natalie Simpson</dc:creator>
  <cp:revision>179</cp:revision>
  <dcterms:created xsi:type="dcterms:W3CDTF">2024-04-11T09:43:24Z</dcterms:created>
  <dcterms:modified xsi:type="dcterms:W3CDTF">2025-09-29T11:54:21Z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0x0101009EA0D66B8CB32046B7D4666ACE8DB11C</vt:lpwstr>
  </property>
  <property fmtid="{D5CDD505-2E9C-101B-9397-08002B2CF9AE}" pid="3" name="MediaServiceImageTags">
    <vt:lpwstr/>
  </property>
</Properties>
</file>